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5143500" cx="9144000"/>
  <p:notesSz cx="6858000" cy="9144000"/>
  <p:embeddedFontLst>
    <p:embeddedFont>
      <p:font typeface="Roboto"/>
      <p:regular r:id="rId47"/>
      <p:bold r:id="rId48"/>
      <p:italic r:id="rId49"/>
      <p:boldItalic r:id="rId50"/>
    </p:embeddedFont>
    <p:embeddedFont>
      <p:font typeface="Lexend Deca Light"/>
      <p:regular r:id="rId51"/>
      <p:bold r:id="rId52"/>
    </p:embeddedFont>
    <p:embeddedFont>
      <p:font typeface="Arya"/>
      <p:regular r:id="rId53"/>
      <p:bold r:id="rId54"/>
    </p:embeddedFont>
    <p:embeddedFont>
      <p:font typeface="Pacifico"/>
      <p:regular r:id="rId55"/>
    </p:embeddedFont>
    <p:embeddedFont>
      <p:font typeface="Lexend Deca"/>
      <p:regular r:id="rId56"/>
      <p:bold r:id="rId57"/>
    </p:embeddedFont>
    <p:embeddedFont>
      <p:font typeface="Open Sans"/>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OpenSans-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exendDecaLight-regular.fntdata"/><Relationship Id="rId50" Type="http://schemas.openxmlformats.org/officeDocument/2006/relationships/font" Target="fonts/Roboto-boldItalic.fntdata"/><Relationship Id="rId53" Type="http://schemas.openxmlformats.org/officeDocument/2006/relationships/font" Target="fonts/Arya-regular.fntdata"/><Relationship Id="rId52" Type="http://schemas.openxmlformats.org/officeDocument/2006/relationships/font" Target="fonts/LexendDecaLight-bold.fntdata"/><Relationship Id="rId11" Type="http://schemas.openxmlformats.org/officeDocument/2006/relationships/slide" Target="slides/slide6.xml"/><Relationship Id="rId55" Type="http://schemas.openxmlformats.org/officeDocument/2006/relationships/font" Target="fonts/Pacifico-regular.fntdata"/><Relationship Id="rId10" Type="http://schemas.openxmlformats.org/officeDocument/2006/relationships/slide" Target="slides/slide5.xml"/><Relationship Id="rId54" Type="http://schemas.openxmlformats.org/officeDocument/2006/relationships/font" Target="fonts/Arya-bold.fntdata"/><Relationship Id="rId13" Type="http://schemas.openxmlformats.org/officeDocument/2006/relationships/slide" Target="slides/slide8.xml"/><Relationship Id="rId57" Type="http://schemas.openxmlformats.org/officeDocument/2006/relationships/font" Target="fonts/LexendDeca-bold.fntdata"/><Relationship Id="rId12" Type="http://schemas.openxmlformats.org/officeDocument/2006/relationships/slide" Target="slides/slide7.xml"/><Relationship Id="rId56" Type="http://schemas.openxmlformats.org/officeDocument/2006/relationships/font" Target="fonts/LexendDeca-regular.fntdata"/><Relationship Id="rId15" Type="http://schemas.openxmlformats.org/officeDocument/2006/relationships/slide" Target="slides/slide10.xml"/><Relationship Id="rId59" Type="http://schemas.openxmlformats.org/officeDocument/2006/relationships/font" Target="fonts/OpenSans-bold.fntdata"/><Relationship Id="rId14" Type="http://schemas.openxmlformats.org/officeDocument/2006/relationships/slide" Target="slides/slide9.xml"/><Relationship Id="rId58" Type="http://schemas.openxmlformats.org/officeDocument/2006/relationships/font" Target="fonts/OpenSans-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6917687e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6917687e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a597e394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9a597e394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9fae86ae55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9fae86ae55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edc626ca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edc626ca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And NOTE - these are stable PATTERNS - not just random errors.  You can identify the patterns and write grammar/pronunciation rules about them - and people have.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9a597e394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9a597e394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9fae86ae55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9fae86ae55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Kachru’s Three Circles is one way of analyzing/understanding the role of different varieties of </a:t>
            </a:r>
            <a:r>
              <a:rPr lang="pt-BR"/>
              <a:t>English</a:t>
            </a:r>
            <a:r>
              <a:rPr lang="pt-BR"/>
              <a:t> in </a:t>
            </a:r>
            <a:r>
              <a:rPr lang="pt-BR"/>
              <a:t>the</a:t>
            </a:r>
            <a:r>
              <a:rPr lang="pt-BR"/>
              <a:t> world.  </a:t>
            </a:r>
            <a:endParaRPr/>
          </a:p>
          <a:p>
            <a:pPr indent="0" lvl="0" marL="0" rtl="0" algn="l">
              <a:spcBef>
                <a:spcPts val="0"/>
              </a:spcBef>
              <a:spcAft>
                <a:spcPts val="0"/>
              </a:spcAft>
              <a:buNone/>
            </a:pPr>
            <a:r>
              <a:rPr lang="pt-BR">
                <a:solidFill>
                  <a:srgbClr val="0000FF"/>
                </a:solidFill>
              </a:rPr>
              <a:t>US, UK, Australia, Canada, New Zealand</a:t>
            </a:r>
            <a:endParaRPr>
              <a:solidFill>
                <a:srgbClr val="0000FF"/>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5e987027b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5e987027b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5e987027b9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5e987027b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solidFill>
                  <a:srgbClr val="0000FF"/>
                </a:solidFill>
              </a:rPr>
              <a:t>India, Bangladesh, Pakistan, Malaysia, </a:t>
            </a:r>
            <a:r>
              <a:rPr lang="pt-BR">
                <a:solidFill>
                  <a:srgbClr val="0000FF"/>
                </a:solidFill>
              </a:rPr>
              <a:t>Philippines</a:t>
            </a:r>
            <a:r>
              <a:rPr lang="pt-BR">
                <a:solidFill>
                  <a:srgbClr val="0000FF"/>
                </a:solidFill>
              </a:rPr>
              <a:t>, Singapore, Sri Lanka, Ghana, Zimbabwe, Tanzania, Kenya, Nigeria, South Africa, Zambia</a:t>
            </a:r>
            <a:endParaRPr>
              <a:solidFill>
                <a:srgbClr val="0000FF"/>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5e987027b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5e987027b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e987027b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e987027b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solidFill>
                  <a:srgbClr val="0000FF"/>
                </a:solidFill>
              </a:rPr>
              <a:t>China, Japan, Taiwan, Korea, Indonesia, Nepal, Egypt, Saudi Arabia, Israel, South America, Caribbean Countries</a:t>
            </a:r>
            <a:endParaRPr>
              <a:solidFill>
                <a:srgbClr val="0000F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e987027b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e987027b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a7c3b4780a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a7c3b4780a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e987027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e987027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a597e394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9a597e39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9fae86ae55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9fae86ae55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9fae86ae55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9fae86ae55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e987027b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5e987027b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613507c03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613507c03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613507c03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613507c03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613507c03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613507c03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9fae86ae55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9fae86ae55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613507c03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613507c03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9c59bd3b8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9c59bd3b8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613507c03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613507c03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613507c03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613507c03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613507c03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613507c03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9fae86ae55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9fae86ae55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613507c03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613507c03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MY Experiences with TAs from India at Carnegie Mellon - fascinating.  I had to watch what I said - I learned the hard way not to tell them they were saying it wrong…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9fae86ae55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9fae86ae55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613507c03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613507c03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This video covers lots more than that - touches on the role of English in Indian society today, pride in one’s native language, etc.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9fae86ae55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9fae86ae55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9fae86ae55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9fae86ae5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9fae86ae55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9fae86ae55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dbb407a45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dbb407a45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13507c03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613507c03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613507c03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613507c03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9fae86ae5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9fae86ae5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13507c0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613507c0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613507c03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613507c03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So - this holds true for our World Englishes, as we will see.  </a:t>
            </a:r>
            <a:r>
              <a:rPr lang="pt-BR"/>
              <a:t>These</a:t>
            </a:r>
            <a:r>
              <a:rPr lang="pt-BR"/>
              <a:t> are important concepts:  Institutional support.  The language becomes woven formally into society…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9fae86ae55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9fae86ae55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eda79317b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eda79317b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3225" y="737500"/>
            <a:ext cx="5244000" cy="2882100"/>
          </a:xfrm>
          <a:prstGeom prst="rect">
            <a:avLst/>
          </a:prstGeom>
        </p:spPr>
        <p:txBody>
          <a:bodyPr anchorCtr="0" anchor="ctr" bIns="91425" lIns="91425" spcFirstLastPara="1" rIns="91425" wrap="square" tIns="91425">
            <a:noAutofit/>
          </a:bodyPr>
          <a:lstStyle>
            <a:lvl1pPr lvl="0" algn="l">
              <a:lnSpc>
                <a:spcPct val="90000"/>
              </a:lnSpc>
              <a:spcBef>
                <a:spcPts val="0"/>
              </a:spcBef>
              <a:spcAft>
                <a:spcPts val="0"/>
              </a:spcAft>
              <a:buSzPts val="5200"/>
              <a:buNone/>
              <a:defRPr sz="5000">
                <a:latin typeface="Arya"/>
                <a:ea typeface="Arya"/>
                <a:cs typeface="Arya"/>
                <a:sym typeface="Arya"/>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713225" y="3968775"/>
            <a:ext cx="5244000" cy="431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6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flipH="1" rot="10800000">
            <a:off x="7592197" y="874181"/>
            <a:ext cx="1551813" cy="4269321"/>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1749450" y="1186873"/>
            <a:ext cx="5645100" cy="1580700"/>
          </a:xfrm>
          <a:prstGeom prst="rect">
            <a:avLst/>
          </a:prstGeom>
        </p:spPr>
        <p:txBody>
          <a:bodyPr anchorCtr="0" anchor="t"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1749450" y="2952838"/>
            <a:ext cx="5645100" cy="241800"/>
          </a:xfrm>
          <a:prstGeom prst="rect">
            <a:avLst/>
          </a:prstGeom>
        </p:spPr>
        <p:txBody>
          <a:bodyPr anchorCtr="0" anchor="t" bIns="91425" lIns="91425" spcFirstLastPara="1" rIns="91425" wrap="square" tIns="91425">
            <a:noAutofit/>
          </a:bodyPr>
          <a:lstStyle>
            <a:lvl1pPr indent="-317500" lvl="0" marL="457200" algn="ctr">
              <a:lnSpc>
                <a:spcPct val="100000"/>
              </a:lnSpc>
              <a:spcBef>
                <a:spcPts val="0"/>
              </a:spcBef>
              <a:spcAft>
                <a:spcPts val="0"/>
              </a:spcAft>
              <a:buSzPts val="1400"/>
              <a:buChar char="●"/>
              <a:defRPr sz="1600">
                <a:solidFill>
                  <a:schemeClr val="dk1"/>
                </a:solidFill>
                <a:latin typeface="Lexend Deca Light"/>
                <a:ea typeface="Lexend Deca Light"/>
                <a:cs typeface="Lexend Deca Light"/>
                <a:sym typeface="Lexend Deca Light"/>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2" name="Shape 5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53" name="Shape 53"/>
        <p:cNvGrpSpPr/>
        <p:nvPr/>
      </p:nvGrpSpPr>
      <p:grpSpPr>
        <a:xfrm>
          <a:off x="0" y="0"/>
          <a:ext cx="0" cy="0"/>
          <a:chOff x="0" y="0"/>
          <a:chExt cx="0" cy="0"/>
        </a:xfrm>
      </p:grpSpPr>
      <p:sp>
        <p:nvSpPr>
          <p:cNvPr id="54" name="Google Shape;54;p13"/>
          <p:cNvSpPr/>
          <p:nvPr/>
        </p:nvSpPr>
        <p:spPr>
          <a:xfrm rot="-713208">
            <a:off x="7990443" y="-372225"/>
            <a:ext cx="1551763" cy="4269184"/>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6" name="Google Shape;56;p13"/>
          <p:cNvSpPr/>
          <p:nvPr/>
        </p:nvSpPr>
        <p:spPr>
          <a:xfrm rot="2122598">
            <a:off x="-939032" y="-2317231"/>
            <a:ext cx="2080891" cy="4135184"/>
          </a:xfrm>
          <a:custGeom>
            <a:rect b="b" l="l" r="r" t="t"/>
            <a:pathLst>
              <a:path extrusionOk="0" h="161224" w="86006">
                <a:moveTo>
                  <a:pt x="0" y="1"/>
                </a:moveTo>
                <a:lnTo>
                  <a:pt x="0" y="161224"/>
                </a:lnTo>
                <a:lnTo>
                  <a:pt x="68859" y="161224"/>
                </a:lnTo>
                <a:lnTo>
                  <a:pt x="71633" y="157876"/>
                </a:lnTo>
                <a:lnTo>
                  <a:pt x="73774" y="154587"/>
                </a:lnTo>
                <a:cubicBezTo>
                  <a:pt x="82016" y="141934"/>
                  <a:pt x="86006" y="127255"/>
                  <a:pt x="85231" y="112454"/>
                </a:cubicBezTo>
                <a:cubicBezTo>
                  <a:pt x="84844" y="105118"/>
                  <a:pt x="83294" y="97875"/>
                  <a:pt x="80629" y="90968"/>
                </a:cubicBezTo>
                <a:lnTo>
                  <a:pt x="69267" y="61514"/>
                </a:lnTo>
                <a:lnTo>
                  <a:pt x="66299" y="53052"/>
                </a:lnTo>
                <a:cubicBezTo>
                  <a:pt x="59705" y="34258"/>
                  <a:pt x="48182" y="17311"/>
                  <a:pt x="32785" y="3763"/>
                </a:cubicBezTo>
                <a:lnTo>
                  <a:pt x="28511" y="1"/>
                </a:lnTo>
                <a:close/>
              </a:path>
            </a:pathLst>
          </a:custGeom>
          <a:solidFill>
            <a:srgbClr val="DEE6BB">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2700000">
            <a:off x="7960961" y="3625536"/>
            <a:ext cx="2034606" cy="1955911"/>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rgbClr val="CDD2DB">
              <a:alpha val="42860"/>
            </a:srgbClr>
          </a:solidFill>
          <a:ln>
            <a:noFill/>
          </a:ln>
        </p:spPr>
      </p:sp>
      <p:sp>
        <p:nvSpPr>
          <p:cNvPr id="58" name="Google Shape;58;p13"/>
          <p:cNvSpPr/>
          <p:nvPr/>
        </p:nvSpPr>
        <p:spPr>
          <a:xfrm rot="3539698">
            <a:off x="-2108433" y="-494961"/>
            <a:ext cx="3314790" cy="1326091"/>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7_1">
    <p:spTree>
      <p:nvGrpSpPr>
        <p:cNvPr id="59" name="Shape 59"/>
        <p:cNvGrpSpPr/>
        <p:nvPr/>
      </p:nvGrpSpPr>
      <p:grpSpPr>
        <a:xfrm>
          <a:off x="0" y="0"/>
          <a:ext cx="0" cy="0"/>
          <a:chOff x="0" y="0"/>
          <a:chExt cx="0" cy="0"/>
        </a:xfrm>
      </p:grpSpPr>
      <p:sp>
        <p:nvSpPr>
          <p:cNvPr id="60" name="Google Shape;60;p14"/>
          <p:cNvSpPr/>
          <p:nvPr/>
        </p:nvSpPr>
        <p:spPr>
          <a:xfrm flipH="1" rot="5400000">
            <a:off x="7648745" y="-704524"/>
            <a:ext cx="801266" cy="2204427"/>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flipH="1" rot="-7200251">
            <a:off x="6208453" y="-1952739"/>
            <a:ext cx="3425159" cy="2023489"/>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62" name="Google Shape;62;p14"/>
          <p:cNvSpPr txBox="1"/>
          <p:nvPr>
            <p:ph type="title"/>
          </p:nvPr>
        </p:nvSpPr>
        <p:spPr>
          <a:xfrm>
            <a:off x="713125" y="539500"/>
            <a:ext cx="7717800" cy="9081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3" name="Google Shape;63;p14"/>
          <p:cNvSpPr/>
          <p:nvPr/>
        </p:nvSpPr>
        <p:spPr>
          <a:xfrm flipH="1" rot="-5400000">
            <a:off x="-412159" y="3567270"/>
            <a:ext cx="2133325" cy="2286450"/>
          </a:xfrm>
          <a:custGeom>
            <a:rect b="b" l="l" r="r" t="t"/>
            <a:pathLst>
              <a:path extrusionOk="0" h="91458" w="85333">
                <a:moveTo>
                  <a:pt x="8150" y="3402"/>
                </a:moveTo>
                <a:cubicBezTo>
                  <a:pt x="-3980" y="5458"/>
                  <a:pt x="-382" y="14093"/>
                  <a:pt x="5066" y="20672"/>
                </a:cubicBezTo>
                <a:cubicBezTo>
                  <a:pt x="10514" y="27251"/>
                  <a:pt x="33130" y="32392"/>
                  <a:pt x="40840" y="42877"/>
                </a:cubicBezTo>
                <a:cubicBezTo>
                  <a:pt x="48550" y="53363"/>
                  <a:pt x="44747" y="76698"/>
                  <a:pt x="51326" y="83585"/>
                </a:cubicBezTo>
                <a:cubicBezTo>
                  <a:pt x="57905" y="90473"/>
                  <a:pt x="75895" y="96744"/>
                  <a:pt x="80315" y="84202"/>
                </a:cubicBezTo>
                <a:cubicBezTo>
                  <a:pt x="84735" y="71661"/>
                  <a:pt x="89876" y="21803"/>
                  <a:pt x="77848" y="8336"/>
                </a:cubicBezTo>
                <a:cubicBezTo>
                  <a:pt x="65821" y="-5131"/>
                  <a:pt x="20280" y="1346"/>
                  <a:pt x="8150" y="3402"/>
                </a:cubicBezTo>
                <a:close/>
              </a:path>
            </a:pathLst>
          </a:custGeom>
          <a:solidFill>
            <a:srgbClr val="DEE6BB">
              <a:alpha val="50890"/>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7_1_1">
    <p:spTree>
      <p:nvGrpSpPr>
        <p:cNvPr id="64" name="Shape 64"/>
        <p:cNvGrpSpPr/>
        <p:nvPr/>
      </p:nvGrpSpPr>
      <p:grpSpPr>
        <a:xfrm>
          <a:off x="0" y="0"/>
          <a:ext cx="0" cy="0"/>
          <a:chOff x="0" y="0"/>
          <a:chExt cx="0" cy="0"/>
        </a:xfrm>
      </p:grpSpPr>
      <p:sp>
        <p:nvSpPr>
          <p:cNvPr id="65" name="Google Shape;65;p15"/>
          <p:cNvSpPr/>
          <p:nvPr/>
        </p:nvSpPr>
        <p:spPr>
          <a:xfrm>
            <a:off x="8357574" y="313"/>
            <a:ext cx="801265" cy="2204427"/>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rgbClr val="FFE599">
              <a:alpha val="51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a:off x="7255900" y="-234050"/>
            <a:ext cx="2621500" cy="2527850"/>
          </a:xfrm>
          <a:custGeom>
            <a:rect b="b" l="l" r="r" t="t"/>
            <a:pathLst>
              <a:path extrusionOk="0" h="101114" w="104860">
                <a:moveTo>
                  <a:pt x="0" y="0"/>
                </a:moveTo>
                <a:cubicBezTo>
                  <a:pt x="5473" y="10032"/>
                  <a:pt x="9578" y="22709"/>
                  <a:pt x="19661" y="28087"/>
                </a:cubicBezTo>
                <a:cubicBezTo>
                  <a:pt x="29479" y="33324"/>
                  <a:pt x="42689" y="32858"/>
                  <a:pt x="50557" y="40726"/>
                </a:cubicBezTo>
                <a:cubicBezTo>
                  <a:pt x="59508" y="49677"/>
                  <a:pt x="63470" y="62504"/>
                  <a:pt x="69750" y="73495"/>
                </a:cubicBezTo>
                <a:cubicBezTo>
                  <a:pt x="77138" y="86424"/>
                  <a:pt x="90733" y="96408"/>
                  <a:pt x="104860" y="101114"/>
                </a:cubicBezTo>
              </a:path>
            </a:pathLst>
          </a:custGeom>
          <a:noFill/>
          <a:ln cap="flat" cmpd="sng" w="9525">
            <a:solidFill>
              <a:srgbClr val="9E9E9E"/>
            </a:solidFill>
            <a:prstDash val="solid"/>
            <a:round/>
            <a:headEnd len="med" w="med" type="none"/>
            <a:tailEnd len="med" w="med" type="none"/>
          </a:ln>
        </p:spPr>
      </p:sp>
      <p:sp>
        <p:nvSpPr>
          <p:cNvPr id="67" name="Google Shape;67;p15"/>
          <p:cNvSpPr/>
          <p:nvPr/>
        </p:nvSpPr>
        <p:spPr>
          <a:xfrm>
            <a:off x="4815600" y="4578476"/>
            <a:ext cx="3357439" cy="568993"/>
          </a:xfrm>
          <a:custGeom>
            <a:rect b="b" l="l" r="r" t="t"/>
            <a:pathLst>
              <a:path extrusionOk="0" h="38426" w="164399">
                <a:moveTo>
                  <a:pt x="75488" y="0"/>
                </a:moveTo>
                <a:cubicBezTo>
                  <a:pt x="71476" y="0"/>
                  <a:pt x="67460" y="153"/>
                  <a:pt x="63451" y="460"/>
                </a:cubicBezTo>
                <a:cubicBezTo>
                  <a:pt x="60021" y="721"/>
                  <a:pt x="56644" y="1420"/>
                  <a:pt x="53417" y="2537"/>
                </a:cubicBezTo>
                <a:lnTo>
                  <a:pt x="37731" y="7962"/>
                </a:lnTo>
                <a:cubicBezTo>
                  <a:pt x="29054" y="11402"/>
                  <a:pt x="21189" y="16414"/>
                  <a:pt x="14591" y="22711"/>
                </a:cubicBezTo>
                <a:lnTo>
                  <a:pt x="5911" y="31619"/>
                </a:lnTo>
                <a:cubicBezTo>
                  <a:pt x="3801" y="33783"/>
                  <a:pt x="1828" y="36057"/>
                  <a:pt x="0" y="38426"/>
                </a:cubicBezTo>
                <a:lnTo>
                  <a:pt x="164399" y="38426"/>
                </a:lnTo>
                <a:lnTo>
                  <a:pt x="164166" y="37534"/>
                </a:lnTo>
                <a:cubicBezTo>
                  <a:pt x="161250" y="26320"/>
                  <a:pt x="152404" y="17279"/>
                  <a:pt x="140725" y="13578"/>
                </a:cubicBezTo>
                <a:lnTo>
                  <a:pt x="109832" y="3789"/>
                </a:lnTo>
                <a:cubicBezTo>
                  <a:pt x="98569" y="1269"/>
                  <a:pt x="87042" y="0"/>
                  <a:pt x="75488" y="0"/>
                </a:cubicBezTo>
                <a:close/>
              </a:path>
            </a:pathLst>
          </a:custGeom>
          <a:solidFill>
            <a:srgbClr val="DEE6BB">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flipH="1" rot="-5400000">
            <a:off x="-1344814" y="3065559"/>
            <a:ext cx="3422759" cy="733135"/>
          </a:xfrm>
          <a:custGeom>
            <a:rect b="b" l="l" r="r" t="t"/>
            <a:pathLst>
              <a:path extrusionOk="0" h="47583" w="125078">
                <a:moveTo>
                  <a:pt x="1" y="1"/>
                </a:moveTo>
                <a:lnTo>
                  <a:pt x="15969" y="20666"/>
                </a:lnTo>
                <a:lnTo>
                  <a:pt x="26425" y="33824"/>
                </a:lnTo>
                <a:cubicBezTo>
                  <a:pt x="29868" y="38156"/>
                  <a:pt x="34719" y="41705"/>
                  <a:pt x="40489" y="44119"/>
                </a:cubicBezTo>
                <a:lnTo>
                  <a:pt x="40492" y="44119"/>
                </a:lnTo>
                <a:cubicBezTo>
                  <a:pt x="45967" y="46409"/>
                  <a:pt x="52049" y="47583"/>
                  <a:pt x="58181" y="47583"/>
                </a:cubicBezTo>
                <a:cubicBezTo>
                  <a:pt x="60945" y="47583"/>
                  <a:pt x="63719" y="47344"/>
                  <a:pt x="66451" y="46862"/>
                </a:cubicBezTo>
                <a:cubicBezTo>
                  <a:pt x="75352" y="45292"/>
                  <a:pt x="83690" y="42175"/>
                  <a:pt x="90756" y="37691"/>
                </a:cubicBezTo>
                <a:cubicBezTo>
                  <a:pt x="90960" y="37563"/>
                  <a:pt x="91161" y="37433"/>
                  <a:pt x="91363" y="37302"/>
                </a:cubicBezTo>
                <a:cubicBezTo>
                  <a:pt x="99099" y="32305"/>
                  <a:pt x="105515" y="26190"/>
                  <a:pt x="110562" y="19430"/>
                </a:cubicBezTo>
                <a:lnTo>
                  <a:pt x="125077" y="1"/>
                </a:lnTo>
                <a:close/>
              </a:path>
            </a:pathLst>
          </a:custGeom>
          <a:solidFill>
            <a:srgbClr val="EEAE91">
              <a:alpha val="42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rot="3364580">
            <a:off x="-1290918" y="4199895"/>
            <a:ext cx="3314947" cy="1326154"/>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70" name="Google Shape;70;p15"/>
          <p:cNvSpPr/>
          <p:nvPr/>
        </p:nvSpPr>
        <p:spPr>
          <a:xfrm flipH="1" rot="2262730">
            <a:off x="6929170" y="5108090"/>
            <a:ext cx="3314902" cy="1326136"/>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71" name="Google Shape;71;p15"/>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7_1_1_1">
    <p:spTree>
      <p:nvGrpSpPr>
        <p:cNvPr id="72" name="Shape 72"/>
        <p:cNvGrpSpPr/>
        <p:nvPr/>
      </p:nvGrpSpPr>
      <p:grpSpPr>
        <a:xfrm>
          <a:off x="0" y="0"/>
          <a:ext cx="0" cy="0"/>
          <a:chOff x="0" y="0"/>
          <a:chExt cx="0" cy="0"/>
        </a:xfrm>
      </p:grpSpPr>
      <p:sp>
        <p:nvSpPr>
          <p:cNvPr id="73" name="Google Shape;73;p16"/>
          <p:cNvSpPr/>
          <p:nvPr/>
        </p:nvSpPr>
        <p:spPr>
          <a:xfrm>
            <a:off x="7351998" y="-208405"/>
            <a:ext cx="2133325" cy="2286450"/>
          </a:xfrm>
          <a:custGeom>
            <a:rect b="b" l="l" r="r" t="t"/>
            <a:pathLst>
              <a:path extrusionOk="0" h="91458" w="85333">
                <a:moveTo>
                  <a:pt x="8150" y="3402"/>
                </a:moveTo>
                <a:cubicBezTo>
                  <a:pt x="-3980" y="5458"/>
                  <a:pt x="-382" y="14093"/>
                  <a:pt x="5066" y="20672"/>
                </a:cubicBezTo>
                <a:cubicBezTo>
                  <a:pt x="10514" y="27251"/>
                  <a:pt x="33130" y="32392"/>
                  <a:pt x="40840" y="42877"/>
                </a:cubicBezTo>
                <a:cubicBezTo>
                  <a:pt x="48550" y="53363"/>
                  <a:pt x="44747" y="76698"/>
                  <a:pt x="51326" y="83585"/>
                </a:cubicBezTo>
                <a:cubicBezTo>
                  <a:pt x="57905" y="90473"/>
                  <a:pt x="75895" y="96744"/>
                  <a:pt x="80315" y="84202"/>
                </a:cubicBezTo>
                <a:cubicBezTo>
                  <a:pt x="84735" y="71661"/>
                  <a:pt x="89876" y="21803"/>
                  <a:pt x="77848" y="8336"/>
                </a:cubicBezTo>
                <a:cubicBezTo>
                  <a:pt x="65821" y="-5131"/>
                  <a:pt x="20280" y="1346"/>
                  <a:pt x="8150" y="3402"/>
                </a:cubicBezTo>
                <a:close/>
              </a:path>
            </a:pathLst>
          </a:custGeom>
          <a:solidFill>
            <a:srgbClr val="EEAE91">
              <a:alpha val="42410"/>
            </a:srgbClr>
          </a:solidFill>
          <a:ln>
            <a:noFill/>
          </a:ln>
        </p:spPr>
      </p:sp>
      <p:sp>
        <p:nvSpPr>
          <p:cNvPr id="74" name="Google Shape;74;p16"/>
          <p:cNvSpPr/>
          <p:nvPr/>
        </p:nvSpPr>
        <p:spPr>
          <a:xfrm>
            <a:off x="-94552" y="-184800"/>
            <a:ext cx="801272" cy="4816500"/>
          </a:xfrm>
          <a:custGeom>
            <a:rect b="b" l="l" r="r" t="t"/>
            <a:pathLst>
              <a:path extrusionOk="0" h="192660" w="28296">
                <a:moveTo>
                  <a:pt x="720" y="38599"/>
                </a:moveTo>
                <a:cubicBezTo>
                  <a:pt x="103" y="68102"/>
                  <a:pt x="-411" y="153426"/>
                  <a:pt x="720" y="177378"/>
                </a:cubicBezTo>
                <a:cubicBezTo>
                  <a:pt x="1851" y="201330"/>
                  <a:pt x="4421" y="192182"/>
                  <a:pt x="7505" y="182313"/>
                </a:cubicBezTo>
                <a:cubicBezTo>
                  <a:pt x="10589" y="172444"/>
                  <a:pt x="19430" y="134820"/>
                  <a:pt x="19224" y="118166"/>
                </a:cubicBezTo>
                <a:cubicBezTo>
                  <a:pt x="19018" y="101513"/>
                  <a:pt x="5140" y="92261"/>
                  <a:pt x="6271" y="82392"/>
                </a:cubicBezTo>
                <a:cubicBezTo>
                  <a:pt x="7402" y="72523"/>
                  <a:pt x="22822" y="68823"/>
                  <a:pt x="26009" y="58954"/>
                </a:cubicBezTo>
                <a:cubicBezTo>
                  <a:pt x="29196" y="49085"/>
                  <a:pt x="28990" y="32945"/>
                  <a:pt x="25392" y="23179"/>
                </a:cubicBezTo>
                <a:cubicBezTo>
                  <a:pt x="21794" y="13413"/>
                  <a:pt x="8533" y="-2212"/>
                  <a:pt x="4421" y="358"/>
                </a:cubicBezTo>
                <a:cubicBezTo>
                  <a:pt x="309" y="2928"/>
                  <a:pt x="1337" y="9096"/>
                  <a:pt x="720" y="38599"/>
                </a:cubicBezTo>
                <a:close/>
              </a:path>
            </a:pathLst>
          </a:custGeom>
          <a:solidFill>
            <a:srgbClr val="94CCC6">
              <a:alpha val="56699"/>
            </a:srgbClr>
          </a:solidFill>
          <a:ln>
            <a:noFill/>
          </a:ln>
        </p:spPr>
      </p:sp>
      <p:sp>
        <p:nvSpPr>
          <p:cNvPr id="75" name="Google Shape;75;p16"/>
          <p:cNvSpPr/>
          <p:nvPr/>
        </p:nvSpPr>
        <p:spPr>
          <a:xfrm flipH="1" rot="5400000">
            <a:off x="-2846414" y="1158688"/>
            <a:ext cx="4689554" cy="1326125"/>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76" name="Google Shape;76;p16"/>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7_1_1_1_1">
    <p:spTree>
      <p:nvGrpSpPr>
        <p:cNvPr id="77" name="Shape 77"/>
        <p:cNvGrpSpPr/>
        <p:nvPr/>
      </p:nvGrpSpPr>
      <p:grpSpPr>
        <a:xfrm>
          <a:off x="0" y="0"/>
          <a:ext cx="0" cy="0"/>
          <a:chOff x="0" y="0"/>
          <a:chExt cx="0" cy="0"/>
        </a:xfrm>
      </p:grpSpPr>
      <p:sp>
        <p:nvSpPr>
          <p:cNvPr id="78" name="Google Shape;78;p17"/>
          <p:cNvSpPr/>
          <p:nvPr/>
        </p:nvSpPr>
        <p:spPr>
          <a:xfrm flipH="1" rot="5400000">
            <a:off x="7648745" y="-704524"/>
            <a:ext cx="801266" cy="2204427"/>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p:nvPr/>
        </p:nvSpPr>
        <p:spPr>
          <a:xfrm flipH="1" rot="-7200251">
            <a:off x="6208453" y="-1952739"/>
            <a:ext cx="3425159" cy="2023489"/>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80" name="Google Shape;80;p17"/>
          <p:cNvSpPr/>
          <p:nvPr/>
        </p:nvSpPr>
        <p:spPr>
          <a:xfrm flipH="1" rot="-5400000">
            <a:off x="-151209" y="3361245"/>
            <a:ext cx="2133325" cy="2286450"/>
          </a:xfrm>
          <a:custGeom>
            <a:rect b="b" l="l" r="r" t="t"/>
            <a:pathLst>
              <a:path extrusionOk="0" h="91458" w="85333">
                <a:moveTo>
                  <a:pt x="8150" y="3402"/>
                </a:moveTo>
                <a:cubicBezTo>
                  <a:pt x="-3980" y="5458"/>
                  <a:pt x="-382" y="14093"/>
                  <a:pt x="5066" y="20672"/>
                </a:cubicBezTo>
                <a:cubicBezTo>
                  <a:pt x="10514" y="27251"/>
                  <a:pt x="33130" y="32392"/>
                  <a:pt x="40840" y="42877"/>
                </a:cubicBezTo>
                <a:cubicBezTo>
                  <a:pt x="48550" y="53363"/>
                  <a:pt x="44747" y="76698"/>
                  <a:pt x="51326" y="83585"/>
                </a:cubicBezTo>
                <a:cubicBezTo>
                  <a:pt x="57905" y="90473"/>
                  <a:pt x="75895" y="96744"/>
                  <a:pt x="80315" y="84202"/>
                </a:cubicBezTo>
                <a:cubicBezTo>
                  <a:pt x="84735" y="71661"/>
                  <a:pt x="89876" y="21803"/>
                  <a:pt x="77848" y="8336"/>
                </a:cubicBezTo>
                <a:cubicBezTo>
                  <a:pt x="65821" y="-5131"/>
                  <a:pt x="20280" y="1346"/>
                  <a:pt x="8150" y="3402"/>
                </a:cubicBezTo>
                <a:close/>
              </a:path>
            </a:pathLst>
          </a:custGeom>
          <a:solidFill>
            <a:srgbClr val="DEE6BB">
              <a:alpha val="50890"/>
            </a:srgbClr>
          </a:solidFill>
          <a:ln>
            <a:noFill/>
          </a:ln>
        </p:spPr>
      </p:sp>
      <p:sp>
        <p:nvSpPr>
          <p:cNvPr id="81" name="Google Shape;81;p17"/>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7_1_1_1_1_1">
    <p:spTree>
      <p:nvGrpSpPr>
        <p:cNvPr id="82" name="Shape 82"/>
        <p:cNvGrpSpPr/>
        <p:nvPr/>
      </p:nvGrpSpPr>
      <p:grpSpPr>
        <a:xfrm>
          <a:off x="0" y="0"/>
          <a:ext cx="0" cy="0"/>
          <a:chOff x="0" y="0"/>
          <a:chExt cx="0" cy="0"/>
        </a:xfrm>
      </p:grpSpPr>
      <p:sp>
        <p:nvSpPr>
          <p:cNvPr id="83" name="Google Shape;83;p18"/>
          <p:cNvSpPr/>
          <p:nvPr/>
        </p:nvSpPr>
        <p:spPr>
          <a:xfrm rot="9900086">
            <a:off x="7486087" y="-803847"/>
            <a:ext cx="2198382" cy="5119151"/>
          </a:xfrm>
          <a:custGeom>
            <a:rect b="b" l="l" r="r" t="t"/>
            <a:pathLst>
              <a:path extrusionOk="0" h="161224" w="86006">
                <a:moveTo>
                  <a:pt x="0" y="1"/>
                </a:moveTo>
                <a:lnTo>
                  <a:pt x="0" y="161224"/>
                </a:lnTo>
                <a:lnTo>
                  <a:pt x="68859" y="161224"/>
                </a:lnTo>
                <a:lnTo>
                  <a:pt x="71633" y="157876"/>
                </a:lnTo>
                <a:lnTo>
                  <a:pt x="73774" y="154587"/>
                </a:lnTo>
                <a:cubicBezTo>
                  <a:pt x="82016" y="141934"/>
                  <a:pt x="86006" y="127255"/>
                  <a:pt x="85231" y="112454"/>
                </a:cubicBezTo>
                <a:cubicBezTo>
                  <a:pt x="84844" y="105118"/>
                  <a:pt x="83294" y="97875"/>
                  <a:pt x="80629" y="90968"/>
                </a:cubicBezTo>
                <a:lnTo>
                  <a:pt x="69267" y="61514"/>
                </a:lnTo>
                <a:lnTo>
                  <a:pt x="66299" y="53052"/>
                </a:lnTo>
                <a:cubicBezTo>
                  <a:pt x="59705" y="34258"/>
                  <a:pt x="48182" y="17311"/>
                  <a:pt x="32785" y="3763"/>
                </a:cubicBezTo>
                <a:lnTo>
                  <a:pt x="28511" y="1"/>
                </a:lnTo>
                <a:close/>
              </a:path>
            </a:pathLst>
          </a:custGeom>
          <a:solidFill>
            <a:srgbClr val="E9CCDB">
              <a:alpha val="53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p:nvPr/>
        </p:nvSpPr>
        <p:spPr>
          <a:xfrm rot="5400000">
            <a:off x="-1641809" y="-186932"/>
            <a:ext cx="3314875" cy="1326125"/>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85" name="Google Shape;85;p18"/>
          <p:cNvSpPr txBox="1"/>
          <p:nvPr>
            <p:ph type="title"/>
          </p:nvPr>
        </p:nvSpPr>
        <p:spPr>
          <a:xfrm>
            <a:off x="713250"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6" name="Google Shape;86;p18"/>
          <p:cNvSpPr/>
          <p:nvPr/>
        </p:nvSpPr>
        <p:spPr>
          <a:xfrm>
            <a:off x="-1851798" y="3387185"/>
            <a:ext cx="2530489" cy="2432647"/>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rgbClr val="EEAE91">
              <a:alpha val="42410"/>
            </a:srgbClr>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7_1_1_1_1_1_1">
    <p:spTree>
      <p:nvGrpSpPr>
        <p:cNvPr id="87" name="Shape 87"/>
        <p:cNvGrpSpPr/>
        <p:nvPr/>
      </p:nvGrpSpPr>
      <p:grpSpPr>
        <a:xfrm>
          <a:off x="0" y="0"/>
          <a:ext cx="0" cy="0"/>
          <a:chOff x="0" y="0"/>
          <a:chExt cx="0" cy="0"/>
        </a:xfrm>
      </p:grpSpPr>
      <p:sp>
        <p:nvSpPr>
          <p:cNvPr id="88" name="Google Shape;88;p19"/>
          <p:cNvSpPr/>
          <p:nvPr/>
        </p:nvSpPr>
        <p:spPr>
          <a:xfrm flipH="1" rot="-9900086">
            <a:off x="-1333366" y="-1874397"/>
            <a:ext cx="2198382" cy="5119151"/>
          </a:xfrm>
          <a:custGeom>
            <a:rect b="b" l="l" r="r" t="t"/>
            <a:pathLst>
              <a:path extrusionOk="0" h="161224" w="86006">
                <a:moveTo>
                  <a:pt x="0" y="1"/>
                </a:moveTo>
                <a:lnTo>
                  <a:pt x="0" y="161224"/>
                </a:lnTo>
                <a:lnTo>
                  <a:pt x="68859" y="161224"/>
                </a:lnTo>
                <a:lnTo>
                  <a:pt x="71633" y="157876"/>
                </a:lnTo>
                <a:lnTo>
                  <a:pt x="73774" y="154587"/>
                </a:lnTo>
                <a:cubicBezTo>
                  <a:pt x="82016" y="141934"/>
                  <a:pt x="86006" y="127255"/>
                  <a:pt x="85231" y="112454"/>
                </a:cubicBezTo>
                <a:cubicBezTo>
                  <a:pt x="84844" y="105118"/>
                  <a:pt x="83294" y="97875"/>
                  <a:pt x="80629" y="90968"/>
                </a:cubicBezTo>
                <a:lnTo>
                  <a:pt x="69267" y="61514"/>
                </a:lnTo>
                <a:lnTo>
                  <a:pt x="66299" y="53052"/>
                </a:lnTo>
                <a:cubicBezTo>
                  <a:pt x="59705" y="34258"/>
                  <a:pt x="48182" y="17311"/>
                  <a:pt x="32785" y="3763"/>
                </a:cubicBezTo>
                <a:lnTo>
                  <a:pt x="28511" y="1"/>
                </a:lnTo>
                <a:close/>
              </a:path>
            </a:pathLst>
          </a:custGeom>
          <a:solidFill>
            <a:srgbClr val="EEAE91">
              <a:alpha val="42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9"/>
          <p:cNvSpPr/>
          <p:nvPr/>
        </p:nvSpPr>
        <p:spPr>
          <a:xfrm>
            <a:off x="8357574" y="313"/>
            <a:ext cx="801265" cy="2204427"/>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9"/>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7_1_1_1_1_1_1_1">
    <p:spTree>
      <p:nvGrpSpPr>
        <p:cNvPr id="91" name="Shape 91"/>
        <p:cNvGrpSpPr/>
        <p:nvPr/>
      </p:nvGrpSpPr>
      <p:grpSpPr>
        <a:xfrm>
          <a:off x="0" y="0"/>
          <a:ext cx="0" cy="0"/>
          <a:chOff x="0" y="0"/>
          <a:chExt cx="0" cy="0"/>
        </a:xfrm>
      </p:grpSpPr>
      <p:sp>
        <p:nvSpPr>
          <p:cNvPr id="92" name="Google Shape;92;p20"/>
          <p:cNvSpPr/>
          <p:nvPr/>
        </p:nvSpPr>
        <p:spPr>
          <a:xfrm rot="-736882">
            <a:off x="8630103" y="-678446"/>
            <a:ext cx="1551812" cy="4269318"/>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p:nvPr/>
        </p:nvSpPr>
        <p:spPr>
          <a:xfrm rot="-3523397">
            <a:off x="7105935" y="-907260"/>
            <a:ext cx="2034635" cy="1955933"/>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rgbClr val="EEAE91">
              <a:alpha val="42410"/>
            </a:srgbClr>
          </a:solidFill>
          <a:ln>
            <a:noFill/>
          </a:ln>
        </p:spPr>
      </p:sp>
      <p:sp>
        <p:nvSpPr>
          <p:cNvPr id="94" name="Google Shape;94;p20"/>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769413" y="1476862"/>
            <a:ext cx="3378300" cy="1413300"/>
          </a:xfrm>
          <a:prstGeom prst="rect">
            <a:avLst/>
          </a:prstGeom>
        </p:spPr>
        <p:txBody>
          <a:bodyPr anchorCtr="0" anchor="t" bIns="91425" lIns="91425" spcFirstLastPara="1" rIns="91425" wrap="square" tIns="91425">
            <a:noAutofit/>
          </a:bodyPr>
          <a:lstStyle>
            <a:lvl1pPr lvl="0" algn="l">
              <a:lnSpc>
                <a:spcPct val="90000"/>
              </a:lnSpc>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4" name="Google Shape;14;p3"/>
          <p:cNvSpPr txBox="1"/>
          <p:nvPr>
            <p:ph idx="1" type="subTitle"/>
          </p:nvPr>
        </p:nvSpPr>
        <p:spPr>
          <a:xfrm>
            <a:off x="3769413" y="3147938"/>
            <a:ext cx="2868000" cy="51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800"/>
              <a:buNone/>
              <a:defRPr sz="1600">
                <a:solidFill>
                  <a:schemeClr val="dk1"/>
                </a:solidFill>
                <a:latin typeface="Lexend Deca Light"/>
                <a:ea typeface="Lexend Deca Light"/>
                <a:cs typeface="Lexend Deca Light"/>
                <a:sym typeface="Lexend Deca Light"/>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 name="Google Shape;15;p3"/>
          <p:cNvSpPr txBox="1"/>
          <p:nvPr>
            <p:ph hasCustomPrompt="1" idx="2" type="title"/>
          </p:nvPr>
        </p:nvSpPr>
        <p:spPr>
          <a:xfrm>
            <a:off x="765300" y="617450"/>
            <a:ext cx="1984800" cy="1166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6000"/>
              <a:buNone/>
              <a:defRPr sz="9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7_1_1_1_1_1_1_1_1">
    <p:spTree>
      <p:nvGrpSpPr>
        <p:cNvPr id="95" name="Shape 95"/>
        <p:cNvGrpSpPr/>
        <p:nvPr/>
      </p:nvGrpSpPr>
      <p:grpSpPr>
        <a:xfrm>
          <a:off x="0" y="0"/>
          <a:ext cx="0" cy="0"/>
          <a:chOff x="0" y="0"/>
          <a:chExt cx="0" cy="0"/>
        </a:xfrm>
      </p:grpSpPr>
      <p:sp>
        <p:nvSpPr>
          <p:cNvPr id="96" name="Google Shape;96;p21"/>
          <p:cNvSpPr/>
          <p:nvPr/>
        </p:nvSpPr>
        <p:spPr>
          <a:xfrm rot="-5400000">
            <a:off x="704219" y="-704524"/>
            <a:ext cx="801266" cy="2204427"/>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rgbClr val="FFE599">
              <a:alpha val="51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8" name="Google Shape;98;p21"/>
          <p:cNvSpPr/>
          <p:nvPr/>
        </p:nvSpPr>
        <p:spPr>
          <a:xfrm rot="5400000">
            <a:off x="7172113" y="3361245"/>
            <a:ext cx="2133325" cy="2286450"/>
          </a:xfrm>
          <a:custGeom>
            <a:rect b="b" l="l" r="r" t="t"/>
            <a:pathLst>
              <a:path extrusionOk="0" h="91458" w="85333">
                <a:moveTo>
                  <a:pt x="8150" y="3402"/>
                </a:moveTo>
                <a:cubicBezTo>
                  <a:pt x="-3980" y="5458"/>
                  <a:pt x="-382" y="14093"/>
                  <a:pt x="5066" y="20672"/>
                </a:cubicBezTo>
                <a:cubicBezTo>
                  <a:pt x="10514" y="27251"/>
                  <a:pt x="33130" y="32392"/>
                  <a:pt x="40840" y="42877"/>
                </a:cubicBezTo>
                <a:cubicBezTo>
                  <a:pt x="48550" y="53363"/>
                  <a:pt x="44747" y="76698"/>
                  <a:pt x="51326" y="83585"/>
                </a:cubicBezTo>
                <a:cubicBezTo>
                  <a:pt x="57905" y="90473"/>
                  <a:pt x="75895" y="96744"/>
                  <a:pt x="80315" y="84202"/>
                </a:cubicBezTo>
                <a:cubicBezTo>
                  <a:pt x="84735" y="71661"/>
                  <a:pt x="89876" y="21803"/>
                  <a:pt x="77848" y="8336"/>
                </a:cubicBezTo>
                <a:cubicBezTo>
                  <a:pt x="65821" y="-5131"/>
                  <a:pt x="20280" y="1346"/>
                  <a:pt x="8150" y="3402"/>
                </a:cubicBezTo>
                <a:close/>
              </a:path>
            </a:pathLst>
          </a:custGeom>
          <a:solidFill>
            <a:srgbClr val="CDD2DB">
              <a:alpha val="42860"/>
            </a:srgbClr>
          </a:solidFill>
          <a:ln>
            <a:noFill/>
          </a:ln>
        </p:spPr>
      </p:sp>
      <p:sp>
        <p:nvSpPr>
          <p:cNvPr id="99" name="Google Shape;99;p21"/>
          <p:cNvSpPr/>
          <p:nvPr/>
        </p:nvSpPr>
        <p:spPr>
          <a:xfrm rot="7200251">
            <a:off x="6985217" y="-1952739"/>
            <a:ext cx="3425159" cy="2023489"/>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CUSTOM_7_1_1_1_1_1_1_1_1_1">
    <p:spTree>
      <p:nvGrpSpPr>
        <p:cNvPr id="100" name="Shape 100"/>
        <p:cNvGrpSpPr/>
        <p:nvPr/>
      </p:nvGrpSpPr>
      <p:grpSpPr>
        <a:xfrm>
          <a:off x="0" y="0"/>
          <a:ext cx="0" cy="0"/>
          <a:chOff x="0" y="0"/>
          <a:chExt cx="0" cy="0"/>
        </a:xfrm>
      </p:grpSpPr>
      <p:sp>
        <p:nvSpPr>
          <p:cNvPr id="101" name="Google Shape;101;p22"/>
          <p:cNvSpPr/>
          <p:nvPr/>
        </p:nvSpPr>
        <p:spPr>
          <a:xfrm flipH="1">
            <a:off x="-681059" y="-458055"/>
            <a:ext cx="2133325" cy="2286450"/>
          </a:xfrm>
          <a:custGeom>
            <a:rect b="b" l="l" r="r" t="t"/>
            <a:pathLst>
              <a:path extrusionOk="0" h="91458" w="85333">
                <a:moveTo>
                  <a:pt x="8150" y="3402"/>
                </a:moveTo>
                <a:cubicBezTo>
                  <a:pt x="-3980" y="5458"/>
                  <a:pt x="-382" y="14093"/>
                  <a:pt x="5066" y="20672"/>
                </a:cubicBezTo>
                <a:cubicBezTo>
                  <a:pt x="10514" y="27251"/>
                  <a:pt x="33130" y="32392"/>
                  <a:pt x="40840" y="42877"/>
                </a:cubicBezTo>
                <a:cubicBezTo>
                  <a:pt x="48550" y="53363"/>
                  <a:pt x="44747" y="76698"/>
                  <a:pt x="51326" y="83585"/>
                </a:cubicBezTo>
                <a:cubicBezTo>
                  <a:pt x="57905" y="90473"/>
                  <a:pt x="75895" y="96744"/>
                  <a:pt x="80315" y="84202"/>
                </a:cubicBezTo>
                <a:cubicBezTo>
                  <a:pt x="84735" y="71661"/>
                  <a:pt x="89876" y="21803"/>
                  <a:pt x="77848" y="8336"/>
                </a:cubicBezTo>
                <a:cubicBezTo>
                  <a:pt x="65821" y="-5131"/>
                  <a:pt x="20280" y="1346"/>
                  <a:pt x="8150" y="3402"/>
                </a:cubicBezTo>
                <a:close/>
              </a:path>
            </a:pathLst>
          </a:custGeom>
          <a:solidFill>
            <a:srgbClr val="FFE599">
              <a:alpha val="51790"/>
            </a:srgbClr>
          </a:solidFill>
          <a:ln>
            <a:noFill/>
          </a:ln>
        </p:spPr>
      </p:sp>
      <p:sp>
        <p:nvSpPr>
          <p:cNvPr id="102" name="Google Shape;102;p22"/>
          <p:cNvSpPr/>
          <p:nvPr/>
        </p:nvSpPr>
        <p:spPr>
          <a:xfrm flipH="1" rot="-5400000">
            <a:off x="701575" y="3640650"/>
            <a:ext cx="801265" cy="2204427"/>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
          <p:cNvSpPr/>
          <p:nvPr/>
        </p:nvSpPr>
        <p:spPr>
          <a:xfrm flipH="1">
            <a:off x="8427169" y="-184800"/>
            <a:ext cx="801272" cy="4816500"/>
          </a:xfrm>
          <a:custGeom>
            <a:rect b="b" l="l" r="r" t="t"/>
            <a:pathLst>
              <a:path extrusionOk="0" h="192660" w="28296">
                <a:moveTo>
                  <a:pt x="720" y="38599"/>
                </a:moveTo>
                <a:cubicBezTo>
                  <a:pt x="103" y="68102"/>
                  <a:pt x="-411" y="153426"/>
                  <a:pt x="720" y="177378"/>
                </a:cubicBezTo>
                <a:cubicBezTo>
                  <a:pt x="1851" y="201330"/>
                  <a:pt x="4421" y="192182"/>
                  <a:pt x="7505" y="182313"/>
                </a:cubicBezTo>
                <a:cubicBezTo>
                  <a:pt x="10589" y="172444"/>
                  <a:pt x="19430" y="134820"/>
                  <a:pt x="19224" y="118166"/>
                </a:cubicBezTo>
                <a:cubicBezTo>
                  <a:pt x="19018" y="101513"/>
                  <a:pt x="5140" y="92261"/>
                  <a:pt x="6271" y="82392"/>
                </a:cubicBezTo>
                <a:cubicBezTo>
                  <a:pt x="7402" y="72523"/>
                  <a:pt x="22822" y="68823"/>
                  <a:pt x="26009" y="58954"/>
                </a:cubicBezTo>
                <a:cubicBezTo>
                  <a:pt x="29196" y="49085"/>
                  <a:pt x="28990" y="32945"/>
                  <a:pt x="25392" y="23179"/>
                </a:cubicBezTo>
                <a:cubicBezTo>
                  <a:pt x="21794" y="13413"/>
                  <a:pt x="8533" y="-2212"/>
                  <a:pt x="4421" y="358"/>
                </a:cubicBezTo>
                <a:cubicBezTo>
                  <a:pt x="309" y="2928"/>
                  <a:pt x="1337" y="9096"/>
                  <a:pt x="720" y="38599"/>
                </a:cubicBezTo>
                <a:close/>
              </a:path>
            </a:pathLst>
          </a:custGeom>
          <a:solidFill>
            <a:srgbClr val="94CCC6">
              <a:alpha val="56699"/>
            </a:srgbClr>
          </a:solidFill>
          <a:ln>
            <a:noFill/>
          </a:ln>
        </p:spPr>
      </p:sp>
      <p:sp>
        <p:nvSpPr>
          <p:cNvPr id="104" name="Google Shape;104;p22"/>
          <p:cNvSpPr/>
          <p:nvPr/>
        </p:nvSpPr>
        <p:spPr>
          <a:xfrm>
            <a:off x="7747368" y="3192992"/>
            <a:ext cx="2512150" cy="2657800"/>
          </a:xfrm>
          <a:custGeom>
            <a:rect b="b" l="l" r="r" t="t"/>
            <a:pathLst>
              <a:path extrusionOk="0" h="106312" w="100486">
                <a:moveTo>
                  <a:pt x="100486" y="4129"/>
                </a:moveTo>
                <a:cubicBezTo>
                  <a:pt x="84344" y="-1251"/>
                  <a:pt x="59238" y="-2981"/>
                  <a:pt x="49943" y="11271"/>
                </a:cubicBezTo>
                <a:cubicBezTo>
                  <a:pt x="40705" y="25436"/>
                  <a:pt x="48568" y="50141"/>
                  <a:pt x="34561" y="59616"/>
                </a:cubicBezTo>
                <a:cubicBezTo>
                  <a:pt x="26590" y="65008"/>
                  <a:pt x="16030" y="65336"/>
                  <a:pt x="7642" y="70054"/>
                </a:cubicBezTo>
                <a:cubicBezTo>
                  <a:pt x="5248" y="71401"/>
                  <a:pt x="1715" y="72333"/>
                  <a:pt x="1049" y="74998"/>
                </a:cubicBezTo>
                <a:cubicBezTo>
                  <a:pt x="-1483" y="85126"/>
                  <a:pt x="1599" y="95872"/>
                  <a:pt x="1599" y="106312"/>
                </a:cubicBezTo>
              </a:path>
            </a:pathLst>
          </a:custGeom>
          <a:noFill/>
          <a:ln cap="flat" cmpd="sng" w="9525">
            <a:solidFill>
              <a:srgbClr val="9E9E9E"/>
            </a:solidFill>
            <a:prstDash val="solid"/>
            <a:round/>
            <a:headEnd len="med" w="med" type="none"/>
            <a:tailEnd len="med" w="med" type="none"/>
          </a:ln>
        </p:spPr>
      </p:sp>
      <p:sp>
        <p:nvSpPr>
          <p:cNvPr id="105" name="Google Shape;105;p22"/>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6">
    <p:spTree>
      <p:nvGrpSpPr>
        <p:cNvPr id="106" name="Shape 106"/>
        <p:cNvGrpSpPr/>
        <p:nvPr/>
      </p:nvGrpSpPr>
      <p:grpSpPr>
        <a:xfrm>
          <a:off x="0" y="0"/>
          <a:ext cx="0" cy="0"/>
          <a:chOff x="0" y="0"/>
          <a:chExt cx="0" cy="0"/>
        </a:xfrm>
      </p:grpSpPr>
      <p:sp>
        <p:nvSpPr>
          <p:cNvPr id="107" name="Google Shape;107;p23"/>
          <p:cNvSpPr/>
          <p:nvPr/>
        </p:nvSpPr>
        <p:spPr>
          <a:xfrm rot="-900025">
            <a:off x="-954858" y="322538"/>
            <a:ext cx="2587729" cy="5142518"/>
          </a:xfrm>
          <a:custGeom>
            <a:rect b="b" l="l" r="r" t="t"/>
            <a:pathLst>
              <a:path extrusionOk="0" h="161224" w="86006">
                <a:moveTo>
                  <a:pt x="0" y="1"/>
                </a:moveTo>
                <a:lnTo>
                  <a:pt x="0" y="161224"/>
                </a:lnTo>
                <a:lnTo>
                  <a:pt x="68859" y="161224"/>
                </a:lnTo>
                <a:lnTo>
                  <a:pt x="71633" y="157876"/>
                </a:lnTo>
                <a:lnTo>
                  <a:pt x="73774" y="154587"/>
                </a:lnTo>
                <a:cubicBezTo>
                  <a:pt x="82016" y="141934"/>
                  <a:pt x="86006" y="127255"/>
                  <a:pt x="85231" y="112454"/>
                </a:cubicBezTo>
                <a:cubicBezTo>
                  <a:pt x="84844" y="105118"/>
                  <a:pt x="83294" y="97875"/>
                  <a:pt x="80629" y="90968"/>
                </a:cubicBezTo>
                <a:lnTo>
                  <a:pt x="69267" y="61514"/>
                </a:lnTo>
                <a:lnTo>
                  <a:pt x="66299" y="53052"/>
                </a:lnTo>
                <a:cubicBezTo>
                  <a:pt x="59705" y="34258"/>
                  <a:pt x="48182" y="17311"/>
                  <a:pt x="32785" y="3763"/>
                </a:cubicBezTo>
                <a:lnTo>
                  <a:pt x="285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3"/>
          <p:cNvSpPr/>
          <p:nvPr/>
        </p:nvSpPr>
        <p:spPr>
          <a:xfrm>
            <a:off x="2735936" y="3917407"/>
            <a:ext cx="5243917" cy="1225693"/>
          </a:xfrm>
          <a:custGeom>
            <a:rect b="b" l="l" r="r" t="t"/>
            <a:pathLst>
              <a:path extrusionOk="0" h="38426" w="164399">
                <a:moveTo>
                  <a:pt x="75488" y="0"/>
                </a:moveTo>
                <a:cubicBezTo>
                  <a:pt x="71476" y="0"/>
                  <a:pt x="67460" y="153"/>
                  <a:pt x="63451" y="460"/>
                </a:cubicBezTo>
                <a:cubicBezTo>
                  <a:pt x="60021" y="721"/>
                  <a:pt x="56644" y="1420"/>
                  <a:pt x="53417" y="2537"/>
                </a:cubicBezTo>
                <a:lnTo>
                  <a:pt x="37731" y="7962"/>
                </a:lnTo>
                <a:cubicBezTo>
                  <a:pt x="29054" y="11402"/>
                  <a:pt x="21189" y="16414"/>
                  <a:pt x="14591" y="22711"/>
                </a:cubicBezTo>
                <a:lnTo>
                  <a:pt x="5911" y="31619"/>
                </a:lnTo>
                <a:cubicBezTo>
                  <a:pt x="3801" y="33783"/>
                  <a:pt x="1828" y="36057"/>
                  <a:pt x="0" y="38426"/>
                </a:cubicBezTo>
                <a:lnTo>
                  <a:pt x="164399" y="38426"/>
                </a:lnTo>
                <a:lnTo>
                  <a:pt x="164166" y="37534"/>
                </a:lnTo>
                <a:cubicBezTo>
                  <a:pt x="161250" y="26320"/>
                  <a:pt x="152404" y="17279"/>
                  <a:pt x="140725" y="13578"/>
                </a:cubicBezTo>
                <a:lnTo>
                  <a:pt x="109832" y="3789"/>
                </a:lnTo>
                <a:cubicBezTo>
                  <a:pt x="98569" y="1269"/>
                  <a:pt x="87042" y="0"/>
                  <a:pt x="754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3"/>
          <p:cNvSpPr/>
          <p:nvPr/>
        </p:nvSpPr>
        <p:spPr>
          <a:xfrm rot="-2700000">
            <a:off x="6830586" y="-791226"/>
            <a:ext cx="2034606" cy="1955911"/>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chemeClr val="accent3"/>
          </a:solidFill>
          <a:ln>
            <a:noFill/>
          </a:ln>
        </p:spPr>
      </p:sp>
      <p:sp>
        <p:nvSpPr>
          <p:cNvPr id="110" name="Google Shape;110;p23"/>
          <p:cNvSpPr/>
          <p:nvPr/>
        </p:nvSpPr>
        <p:spPr>
          <a:xfrm flipH="1">
            <a:off x="1221175" y="4514220"/>
            <a:ext cx="3314875" cy="1326125"/>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chemeClr val="accent5"/>
            </a:solidFill>
            <a:prstDash val="solid"/>
            <a:round/>
            <a:headEnd len="med" w="med" type="none"/>
            <a:tailEnd len="med" w="med" type="none"/>
          </a:ln>
        </p:spPr>
      </p:sp>
      <p:sp>
        <p:nvSpPr>
          <p:cNvPr id="111" name="Google Shape;111;p23"/>
          <p:cNvSpPr/>
          <p:nvPr/>
        </p:nvSpPr>
        <p:spPr>
          <a:xfrm>
            <a:off x="7380100" y="-337827"/>
            <a:ext cx="2176850" cy="2966000"/>
          </a:xfrm>
          <a:custGeom>
            <a:rect b="b" l="l" r="r" t="t"/>
            <a:pathLst>
              <a:path extrusionOk="0" h="118640" w="87074">
                <a:moveTo>
                  <a:pt x="0" y="770"/>
                </a:moveTo>
                <a:cubicBezTo>
                  <a:pt x="10362" y="770"/>
                  <a:pt x="23468" y="-2310"/>
                  <a:pt x="30794" y="5018"/>
                </a:cubicBezTo>
                <a:cubicBezTo>
                  <a:pt x="38463" y="12690"/>
                  <a:pt x="29872" y="27365"/>
                  <a:pt x="33980" y="37405"/>
                </a:cubicBezTo>
                <a:cubicBezTo>
                  <a:pt x="37534" y="46093"/>
                  <a:pt x="48949" y="49240"/>
                  <a:pt x="54156" y="57050"/>
                </a:cubicBezTo>
                <a:cubicBezTo>
                  <a:pt x="59709" y="65380"/>
                  <a:pt x="55368" y="77243"/>
                  <a:pt x="58403" y="86783"/>
                </a:cubicBezTo>
                <a:cubicBezTo>
                  <a:pt x="62734" y="100397"/>
                  <a:pt x="76972" y="108538"/>
                  <a:pt x="87074" y="118640"/>
                </a:cubicBezTo>
              </a:path>
            </a:pathLst>
          </a:custGeom>
          <a:noFill/>
          <a:ln cap="flat" cmpd="sng" w="9525">
            <a:solidFill>
              <a:schemeClr val="accent5"/>
            </a:solidFill>
            <a:prstDash val="solid"/>
            <a:round/>
            <a:headEnd len="med" w="med" type="none"/>
            <a:tailEnd len="med" w="med" type="none"/>
          </a:ln>
        </p:spPr>
      </p:sp>
      <p:sp>
        <p:nvSpPr>
          <p:cNvPr id="112" name="Google Shape;112;p23"/>
          <p:cNvSpPr/>
          <p:nvPr/>
        </p:nvSpPr>
        <p:spPr>
          <a:xfrm>
            <a:off x="-456549" y="-435517"/>
            <a:ext cx="2530489" cy="2432647"/>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rgbClr val="DEE6BB">
              <a:alpha val="50890"/>
            </a:srgbClr>
          </a:solidFill>
          <a:ln>
            <a:noFill/>
          </a:ln>
        </p:spPr>
      </p:sp>
      <p:sp>
        <p:nvSpPr>
          <p:cNvPr id="113" name="Google Shape;113;p23"/>
          <p:cNvSpPr/>
          <p:nvPr/>
        </p:nvSpPr>
        <p:spPr>
          <a:xfrm>
            <a:off x="-1287550" y="-1298125"/>
            <a:ext cx="4698850" cy="3464375"/>
          </a:xfrm>
          <a:custGeom>
            <a:rect b="b" l="l" r="r" t="t"/>
            <a:pathLst>
              <a:path extrusionOk="0" h="138575" w="187954">
                <a:moveTo>
                  <a:pt x="0" y="138575"/>
                </a:moveTo>
                <a:cubicBezTo>
                  <a:pt x="1497" y="123612"/>
                  <a:pt x="5910" y="102980"/>
                  <a:pt x="20176" y="98224"/>
                </a:cubicBezTo>
                <a:cubicBezTo>
                  <a:pt x="49124" y="88574"/>
                  <a:pt x="85332" y="107553"/>
                  <a:pt x="111498" y="91853"/>
                </a:cubicBezTo>
                <a:cubicBezTo>
                  <a:pt x="122835" y="85050"/>
                  <a:pt x="125614" y="69254"/>
                  <a:pt x="130081" y="56810"/>
                </a:cubicBezTo>
                <a:cubicBezTo>
                  <a:pt x="133477" y="47349"/>
                  <a:pt x="137716" y="38054"/>
                  <a:pt x="143354" y="29732"/>
                </a:cubicBezTo>
                <a:cubicBezTo>
                  <a:pt x="153375" y="14940"/>
                  <a:pt x="171004" y="5650"/>
                  <a:pt x="187954" y="0"/>
                </a:cubicBezTo>
              </a:path>
            </a:pathLst>
          </a:custGeom>
          <a:noFill/>
          <a:ln cap="flat" cmpd="sng" w="9525">
            <a:solidFill>
              <a:schemeClr val="accent5"/>
            </a:solidFill>
            <a:prstDash val="solid"/>
            <a:round/>
            <a:headEnd len="med" w="med" type="none"/>
            <a:tailEnd len="med" w="med" type="none"/>
          </a:ln>
        </p:spPr>
      </p:sp>
      <p:sp>
        <p:nvSpPr>
          <p:cNvPr id="114" name="Google Shape;114;p23"/>
          <p:cNvSpPr/>
          <p:nvPr/>
        </p:nvSpPr>
        <p:spPr>
          <a:xfrm rot="4390065">
            <a:off x="6980504" y="2798935"/>
            <a:ext cx="2887207" cy="3094444"/>
          </a:xfrm>
          <a:custGeom>
            <a:rect b="b" l="l" r="r" t="t"/>
            <a:pathLst>
              <a:path extrusionOk="0" h="91458" w="85333">
                <a:moveTo>
                  <a:pt x="8150" y="3402"/>
                </a:moveTo>
                <a:cubicBezTo>
                  <a:pt x="-3980" y="5458"/>
                  <a:pt x="-382" y="14093"/>
                  <a:pt x="5066" y="20672"/>
                </a:cubicBezTo>
                <a:cubicBezTo>
                  <a:pt x="10514" y="27251"/>
                  <a:pt x="33130" y="32392"/>
                  <a:pt x="40840" y="42877"/>
                </a:cubicBezTo>
                <a:cubicBezTo>
                  <a:pt x="48550" y="53363"/>
                  <a:pt x="44747" y="76698"/>
                  <a:pt x="51326" y="83585"/>
                </a:cubicBezTo>
                <a:cubicBezTo>
                  <a:pt x="57905" y="90473"/>
                  <a:pt x="75895" y="96744"/>
                  <a:pt x="80315" y="84202"/>
                </a:cubicBezTo>
                <a:cubicBezTo>
                  <a:pt x="84735" y="71661"/>
                  <a:pt x="89876" y="21803"/>
                  <a:pt x="77848" y="8336"/>
                </a:cubicBezTo>
                <a:cubicBezTo>
                  <a:pt x="65821" y="-5131"/>
                  <a:pt x="20280" y="1346"/>
                  <a:pt x="8150" y="3402"/>
                </a:cubicBezTo>
                <a:close/>
              </a:path>
            </a:pathLst>
          </a:custGeom>
          <a:solidFill>
            <a:srgbClr val="EEAE91">
              <a:alpha val="42410"/>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6_1">
    <p:spTree>
      <p:nvGrpSpPr>
        <p:cNvPr id="115" name="Shape 115"/>
        <p:cNvGrpSpPr/>
        <p:nvPr/>
      </p:nvGrpSpPr>
      <p:grpSpPr>
        <a:xfrm>
          <a:off x="0" y="0"/>
          <a:ext cx="0" cy="0"/>
          <a:chOff x="0" y="0"/>
          <a:chExt cx="0" cy="0"/>
        </a:xfrm>
      </p:grpSpPr>
      <p:sp>
        <p:nvSpPr>
          <p:cNvPr id="116" name="Google Shape;116;p24"/>
          <p:cNvSpPr/>
          <p:nvPr/>
        </p:nvSpPr>
        <p:spPr>
          <a:xfrm rot="9899993">
            <a:off x="6699356" y="-705583"/>
            <a:ext cx="2957464" cy="5119151"/>
          </a:xfrm>
          <a:custGeom>
            <a:rect b="b" l="l" r="r" t="t"/>
            <a:pathLst>
              <a:path extrusionOk="0" h="161224" w="86006">
                <a:moveTo>
                  <a:pt x="0" y="1"/>
                </a:moveTo>
                <a:lnTo>
                  <a:pt x="0" y="161224"/>
                </a:lnTo>
                <a:lnTo>
                  <a:pt x="68859" y="161224"/>
                </a:lnTo>
                <a:lnTo>
                  <a:pt x="71633" y="157876"/>
                </a:lnTo>
                <a:lnTo>
                  <a:pt x="73774" y="154587"/>
                </a:lnTo>
                <a:cubicBezTo>
                  <a:pt x="82016" y="141934"/>
                  <a:pt x="86006" y="127255"/>
                  <a:pt x="85231" y="112454"/>
                </a:cubicBezTo>
                <a:cubicBezTo>
                  <a:pt x="84844" y="105118"/>
                  <a:pt x="83294" y="97875"/>
                  <a:pt x="80629" y="90968"/>
                </a:cubicBezTo>
                <a:lnTo>
                  <a:pt x="69267" y="61514"/>
                </a:lnTo>
                <a:lnTo>
                  <a:pt x="66299" y="53052"/>
                </a:lnTo>
                <a:cubicBezTo>
                  <a:pt x="59705" y="34258"/>
                  <a:pt x="48182" y="17311"/>
                  <a:pt x="32785" y="3763"/>
                </a:cubicBezTo>
                <a:lnTo>
                  <a:pt x="28511" y="1"/>
                </a:lnTo>
                <a:close/>
              </a:path>
            </a:pathLst>
          </a:custGeom>
          <a:solidFill>
            <a:srgbClr val="DEE6BB">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4"/>
          <p:cNvSpPr/>
          <p:nvPr/>
        </p:nvSpPr>
        <p:spPr>
          <a:xfrm rot="10800000">
            <a:off x="6098115" y="2199833"/>
            <a:ext cx="2530489" cy="2432647"/>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rgbClr val="FFE599">
              <a:alpha val="51790"/>
            </a:srgbClr>
          </a:solidFill>
          <a:ln>
            <a:noFill/>
          </a:ln>
        </p:spPr>
      </p:sp>
      <p:sp>
        <p:nvSpPr>
          <p:cNvPr id="118" name="Google Shape;118;p24"/>
          <p:cNvSpPr/>
          <p:nvPr/>
        </p:nvSpPr>
        <p:spPr>
          <a:xfrm rot="8100000">
            <a:off x="-1342199" y="-755215"/>
            <a:ext cx="2634227" cy="2532480"/>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chemeClr val="accent3"/>
          </a:solidFill>
          <a:ln>
            <a:noFill/>
          </a:ln>
        </p:spPr>
      </p:sp>
      <p:sp>
        <p:nvSpPr>
          <p:cNvPr id="119" name="Google Shape;119;p24"/>
          <p:cNvSpPr/>
          <p:nvPr/>
        </p:nvSpPr>
        <p:spPr>
          <a:xfrm flipH="1" rot="6299960">
            <a:off x="-1095320" y="2557216"/>
            <a:ext cx="2176785" cy="2965911"/>
          </a:xfrm>
          <a:custGeom>
            <a:rect b="b" l="l" r="r" t="t"/>
            <a:pathLst>
              <a:path extrusionOk="0" h="118640" w="87074">
                <a:moveTo>
                  <a:pt x="0" y="770"/>
                </a:moveTo>
                <a:cubicBezTo>
                  <a:pt x="10362" y="770"/>
                  <a:pt x="23468" y="-2310"/>
                  <a:pt x="30794" y="5018"/>
                </a:cubicBezTo>
                <a:cubicBezTo>
                  <a:pt x="38463" y="12690"/>
                  <a:pt x="29872" y="27365"/>
                  <a:pt x="33980" y="37405"/>
                </a:cubicBezTo>
                <a:cubicBezTo>
                  <a:pt x="37534" y="46093"/>
                  <a:pt x="48949" y="49240"/>
                  <a:pt x="54156" y="57050"/>
                </a:cubicBezTo>
                <a:cubicBezTo>
                  <a:pt x="59709" y="65380"/>
                  <a:pt x="55368" y="77243"/>
                  <a:pt x="58403" y="86783"/>
                </a:cubicBezTo>
                <a:cubicBezTo>
                  <a:pt x="62734" y="100397"/>
                  <a:pt x="76972" y="108538"/>
                  <a:pt x="87074" y="118640"/>
                </a:cubicBezTo>
              </a:path>
            </a:pathLst>
          </a:custGeom>
          <a:noFill/>
          <a:ln cap="flat" cmpd="sng" w="9525">
            <a:solidFill>
              <a:srgbClr val="9E9E9E"/>
            </a:solidFill>
            <a:prstDash val="solid"/>
            <a:round/>
            <a:headEnd len="med" w="med" type="none"/>
            <a:tailEnd len="med" w="med" type="none"/>
          </a:ln>
        </p:spPr>
      </p:sp>
      <p:sp>
        <p:nvSpPr>
          <p:cNvPr id="120" name="Google Shape;120;p24"/>
          <p:cNvSpPr/>
          <p:nvPr/>
        </p:nvSpPr>
        <p:spPr>
          <a:xfrm flipH="1" rot="10800000">
            <a:off x="5705930" y="-1056007"/>
            <a:ext cx="3314875" cy="1326125"/>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p:nvPr/>
        </p:nvSpPr>
        <p:spPr>
          <a:xfrm rot="-713208">
            <a:off x="7990443" y="-372225"/>
            <a:ext cx="1551763" cy="4269184"/>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p:nvPr/>
        </p:nvSpPr>
        <p:spPr>
          <a:xfrm rot="-2700000">
            <a:off x="8089686" y="2962024"/>
            <a:ext cx="2034606" cy="1955911"/>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rgbClr val="CDD2DB">
              <a:alpha val="42860"/>
            </a:srgbClr>
          </a:solidFill>
          <a:ln>
            <a:noFill/>
          </a:ln>
        </p:spPr>
      </p:sp>
      <p:sp>
        <p:nvSpPr>
          <p:cNvPr id="19" name="Google Shape;19;p4"/>
          <p:cNvSpPr/>
          <p:nvPr/>
        </p:nvSpPr>
        <p:spPr>
          <a:xfrm>
            <a:off x="7380100" y="-337827"/>
            <a:ext cx="2176850" cy="2966000"/>
          </a:xfrm>
          <a:custGeom>
            <a:rect b="b" l="l" r="r" t="t"/>
            <a:pathLst>
              <a:path extrusionOk="0" h="118640" w="87074">
                <a:moveTo>
                  <a:pt x="0" y="770"/>
                </a:moveTo>
                <a:cubicBezTo>
                  <a:pt x="10362" y="770"/>
                  <a:pt x="23468" y="-2310"/>
                  <a:pt x="30794" y="5018"/>
                </a:cubicBezTo>
                <a:cubicBezTo>
                  <a:pt x="38463" y="12690"/>
                  <a:pt x="29872" y="27365"/>
                  <a:pt x="33980" y="37405"/>
                </a:cubicBezTo>
                <a:cubicBezTo>
                  <a:pt x="37534" y="46093"/>
                  <a:pt x="48949" y="49240"/>
                  <a:pt x="54156" y="57050"/>
                </a:cubicBezTo>
                <a:cubicBezTo>
                  <a:pt x="59709" y="65380"/>
                  <a:pt x="55368" y="77243"/>
                  <a:pt x="58403" y="86783"/>
                </a:cubicBezTo>
                <a:cubicBezTo>
                  <a:pt x="62734" y="100397"/>
                  <a:pt x="76972" y="108538"/>
                  <a:pt x="87074" y="118640"/>
                </a:cubicBezTo>
              </a:path>
            </a:pathLst>
          </a:custGeom>
          <a:noFill/>
          <a:ln cap="flat" cmpd="sng" w="9525">
            <a:solidFill>
              <a:srgbClr val="9E9E9E"/>
            </a:solidFill>
            <a:prstDash val="solid"/>
            <a:round/>
            <a:headEnd len="med" w="med" type="none"/>
            <a:tailEnd len="med" w="med" type="none"/>
          </a:ln>
        </p:spPr>
      </p:sp>
      <p:sp>
        <p:nvSpPr>
          <p:cNvPr id="20" name="Google Shape;20;p4"/>
          <p:cNvSpPr/>
          <p:nvPr/>
        </p:nvSpPr>
        <p:spPr>
          <a:xfrm rot="-900072">
            <a:off x="-1068072" y="1378441"/>
            <a:ext cx="2080876" cy="4135190"/>
          </a:xfrm>
          <a:custGeom>
            <a:rect b="b" l="l" r="r" t="t"/>
            <a:pathLst>
              <a:path extrusionOk="0" h="161224" w="86006">
                <a:moveTo>
                  <a:pt x="0" y="1"/>
                </a:moveTo>
                <a:lnTo>
                  <a:pt x="0" y="161224"/>
                </a:lnTo>
                <a:lnTo>
                  <a:pt x="68859" y="161224"/>
                </a:lnTo>
                <a:lnTo>
                  <a:pt x="71633" y="157876"/>
                </a:lnTo>
                <a:lnTo>
                  <a:pt x="73774" y="154587"/>
                </a:lnTo>
                <a:cubicBezTo>
                  <a:pt x="82016" y="141934"/>
                  <a:pt x="86006" y="127255"/>
                  <a:pt x="85231" y="112454"/>
                </a:cubicBezTo>
                <a:cubicBezTo>
                  <a:pt x="84844" y="105118"/>
                  <a:pt x="83294" y="97875"/>
                  <a:pt x="80629" y="90968"/>
                </a:cubicBezTo>
                <a:lnTo>
                  <a:pt x="69267" y="61514"/>
                </a:lnTo>
                <a:lnTo>
                  <a:pt x="66299" y="53052"/>
                </a:lnTo>
                <a:cubicBezTo>
                  <a:pt x="59705" y="34258"/>
                  <a:pt x="48182" y="17311"/>
                  <a:pt x="32785" y="3763"/>
                </a:cubicBezTo>
                <a:lnTo>
                  <a:pt x="2851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rot="3539698">
            <a:off x="-1555983" y="3276939"/>
            <a:ext cx="3314790" cy="1326091"/>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22" name="Google Shape;22;p4"/>
          <p:cNvSpPr txBox="1"/>
          <p:nvPr>
            <p:ph idx="1" type="body"/>
          </p:nvPr>
        </p:nvSpPr>
        <p:spPr>
          <a:xfrm>
            <a:off x="720000" y="1881200"/>
            <a:ext cx="7710900" cy="26877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a:solidFill>
                  <a:schemeClr val="dk1"/>
                </a:solidFill>
                <a:latin typeface="Lexend Deca Light"/>
                <a:ea typeface="Lexend Deca Light"/>
                <a:cs typeface="Lexend Deca Light"/>
                <a:sym typeface="Lexend Deca Light"/>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idx="1" type="subTitle"/>
          </p:nvPr>
        </p:nvSpPr>
        <p:spPr>
          <a:xfrm>
            <a:off x="1789657" y="2833925"/>
            <a:ext cx="2397900" cy="87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latin typeface="Lexend Deca Light"/>
                <a:ea typeface="Lexend Deca Light"/>
                <a:cs typeface="Lexend Deca Light"/>
                <a:sym typeface="Lexend Deca Ligh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 name="Google Shape;26;p5"/>
          <p:cNvSpPr txBox="1"/>
          <p:nvPr>
            <p:ph idx="2" type="subTitle"/>
          </p:nvPr>
        </p:nvSpPr>
        <p:spPr>
          <a:xfrm>
            <a:off x="4956463" y="2833925"/>
            <a:ext cx="2397900" cy="87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dk1"/>
                </a:solidFill>
                <a:latin typeface="Lexend Deca Light"/>
                <a:ea typeface="Lexend Deca Light"/>
                <a:cs typeface="Lexend Deca Light"/>
                <a:sym typeface="Lexend Deca Ligh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 name="Google Shape;27;p5"/>
          <p:cNvSpPr txBox="1"/>
          <p:nvPr>
            <p:ph type="title"/>
          </p:nvPr>
        </p:nvSpPr>
        <p:spPr>
          <a:xfrm>
            <a:off x="1789637" y="2462525"/>
            <a:ext cx="2397900" cy="295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 name="Google Shape;28;p5"/>
          <p:cNvSpPr txBox="1"/>
          <p:nvPr>
            <p:ph idx="3" type="title"/>
          </p:nvPr>
        </p:nvSpPr>
        <p:spPr>
          <a:xfrm>
            <a:off x="4956463" y="2462525"/>
            <a:ext cx="2397900" cy="2952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 name="Google Shape;29;p5"/>
          <p:cNvSpPr txBox="1"/>
          <p:nvPr>
            <p:ph idx="4" type="title"/>
          </p:nvPr>
        </p:nvSpPr>
        <p:spPr>
          <a:xfrm>
            <a:off x="720000" y="511025"/>
            <a:ext cx="7704000" cy="3483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713125" y="539500"/>
            <a:ext cx="7717800" cy="905400"/>
          </a:xfrm>
          <a:prstGeom prst="rect">
            <a:avLst/>
          </a:prstGeom>
        </p:spPr>
        <p:txBody>
          <a:bodyPr anchorCtr="0" anchor="ctr" bIns="91425" lIns="91425" spcFirstLastPara="1" rIns="91425" wrap="square" tIns="91425">
            <a:noAutofit/>
          </a:bodyPr>
          <a:lstStyle>
            <a:lvl1pPr lvl="0">
              <a:spcBef>
                <a:spcPts val="0"/>
              </a:spcBef>
              <a:spcAft>
                <a:spcPts val="0"/>
              </a:spcAft>
              <a:buSzPts val="3500"/>
              <a:buNone/>
              <a:defRPr sz="3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2" name="Google Shape;32;p6"/>
          <p:cNvSpPr/>
          <p:nvPr/>
        </p:nvSpPr>
        <p:spPr>
          <a:xfrm>
            <a:off x="4815600" y="4578476"/>
            <a:ext cx="3357439" cy="568993"/>
          </a:xfrm>
          <a:custGeom>
            <a:rect b="b" l="l" r="r" t="t"/>
            <a:pathLst>
              <a:path extrusionOk="0" h="38426" w="164399">
                <a:moveTo>
                  <a:pt x="75488" y="0"/>
                </a:moveTo>
                <a:cubicBezTo>
                  <a:pt x="71476" y="0"/>
                  <a:pt x="67460" y="153"/>
                  <a:pt x="63451" y="460"/>
                </a:cubicBezTo>
                <a:cubicBezTo>
                  <a:pt x="60021" y="721"/>
                  <a:pt x="56644" y="1420"/>
                  <a:pt x="53417" y="2537"/>
                </a:cubicBezTo>
                <a:lnTo>
                  <a:pt x="37731" y="7962"/>
                </a:lnTo>
                <a:cubicBezTo>
                  <a:pt x="29054" y="11402"/>
                  <a:pt x="21189" y="16414"/>
                  <a:pt x="14591" y="22711"/>
                </a:cubicBezTo>
                <a:lnTo>
                  <a:pt x="5911" y="31619"/>
                </a:lnTo>
                <a:cubicBezTo>
                  <a:pt x="3801" y="33783"/>
                  <a:pt x="1828" y="36057"/>
                  <a:pt x="0" y="38426"/>
                </a:cubicBezTo>
                <a:lnTo>
                  <a:pt x="164399" y="38426"/>
                </a:lnTo>
                <a:lnTo>
                  <a:pt x="164166" y="37534"/>
                </a:lnTo>
                <a:cubicBezTo>
                  <a:pt x="161250" y="26320"/>
                  <a:pt x="152404" y="17279"/>
                  <a:pt x="140725" y="13578"/>
                </a:cubicBezTo>
                <a:lnTo>
                  <a:pt x="109832" y="3789"/>
                </a:lnTo>
                <a:cubicBezTo>
                  <a:pt x="98569" y="1269"/>
                  <a:pt x="87042" y="0"/>
                  <a:pt x="75488" y="0"/>
                </a:cubicBezTo>
                <a:close/>
              </a:path>
            </a:pathLst>
          </a:custGeom>
          <a:solidFill>
            <a:srgbClr val="F8E6E6">
              <a:alpha val="75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flipH="1" rot="-5400000">
            <a:off x="-1344814" y="3065559"/>
            <a:ext cx="3422759" cy="733135"/>
          </a:xfrm>
          <a:custGeom>
            <a:rect b="b" l="l" r="r" t="t"/>
            <a:pathLst>
              <a:path extrusionOk="0" h="47583" w="125078">
                <a:moveTo>
                  <a:pt x="1" y="1"/>
                </a:moveTo>
                <a:lnTo>
                  <a:pt x="15969" y="20666"/>
                </a:lnTo>
                <a:lnTo>
                  <a:pt x="26425" y="33824"/>
                </a:lnTo>
                <a:cubicBezTo>
                  <a:pt x="29868" y="38156"/>
                  <a:pt x="34719" y="41705"/>
                  <a:pt x="40489" y="44119"/>
                </a:cubicBezTo>
                <a:lnTo>
                  <a:pt x="40492" y="44119"/>
                </a:lnTo>
                <a:cubicBezTo>
                  <a:pt x="45967" y="46409"/>
                  <a:pt x="52049" y="47583"/>
                  <a:pt x="58181" y="47583"/>
                </a:cubicBezTo>
                <a:cubicBezTo>
                  <a:pt x="60945" y="47583"/>
                  <a:pt x="63719" y="47344"/>
                  <a:pt x="66451" y="46862"/>
                </a:cubicBezTo>
                <a:cubicBezTo>
                  <a:pt x="75352" y="45292"/>
                  <a:pt x="83690" y="42175"/>
                  <a:pt x="90756" y="37691"/>
                </a:cubicBezTo>
                <a:cubicBezTo>
                  <a:pt x="90960" y="37563"/>
                  <a:pt x="91161" y="37433"/>
                  <a:pt x="91363" y="37302"/>
                </a:cubicBezTo>
                <a:cubicBezTo>
                  <a:pt x="99099" y="32305"/>
                  <a:pt x="105515" y="26190"/>
                  <a:pt x="110562" y="19430"/>
                </a:cubicBezTo>
                <a:lnTo>
                  <a:pt x="125077" y="1"/>
                </a:lnTo>
                <a:close/>
              </a:path>
            </a:pathLst>
          </a:custGeom>
          <a:solidFill>
            <a:srgbClr val="EEAE91">
              <a:alpha val="424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flipH="1" rot="5400000">
            <a:off x="-1708162" y="3067120"/>
            <a:ext cx="3314875" cy="1326125"/>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35" name="Google Shape;35;p6"/>
          <p:cNvSpPr/>
          <p:nvPr/>
        </p:nvSpPr>
        <p:spPr>
          <a:xfrm flipH="1" rot="2262730">
            <a:off x="5173720" y="5108090"/>
            <a:ext cx="3314902" cy="1326136"/>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
        <p:nvSpPr>
          <p:cNvPr id="36" name="Google Shape;36;p6"/>
          <p:cNvSpPr/>
          <p:nvPr/>
        </p:nvSpPr>
        <p:spPr>
          <a:xfrm>
            <a:off x="8357574" y="313"/>
            <a:ext cx="801265" cy="2204427"/>
          </a:xfrm>
          <a:custGeom>
            <a:rect b="b" l="l" r="r" t="t"/>
            <a:pathLst>
              <a:path extrusionOk="0" h="133845" w="48650">
                <a:moveTo>
                  <a:pt x="7272" y="1"/>
                </a:moveTo>
                <a:lnTo>
                  <a:pt x="2224" y="34865"/>
                </a:lnTo>
                <a:cubicBezTo>
                  <a:pt x="0" y="49323"/>
                  <a:pt x="233" y="64018"/>
                  <a:pt x="2917" y="78405"/>
                </a:cubicBezTo>
                <a:cubicBezTo>
                  <a:pt x="3507" y="81579"/>
                  <a:pt x="4560" y="84662"/>
                  <a:pt x="6041" y="87571"/>
                </a:cubicBezTo>
                <a:lnTo>
                  <a:pt x="13244" y="101697"/>
                </a:lnTo>
                <a:cubicBezTo>
                  <a:pt x="17695" y="109473"/>
                  <a:pt x="23745" y="116347"/>
                  <a:pt x="31045" y="121923"/>
                </a:cubicBezTo>
                <a:lnTo>
                  <a:pt x="41311" y="129199"/>
                </a:lnTo>
                <a:cubicBezTo>
                  <a:pt x="43673" y="130873"/>
                  <a:pt x="46122" y="132422"/>
                  <a:pt x="48650" y="133844"/>
                </a:cubicBezTo>
                <a:lnTo>
                  <a:pt x="48650" y="1"/>
                </a:lnTo>
                <a:close/>
              </a:path>
            </a:pathLst>
          </a:custGeom>
          <a:solidFill>
            <a:srgbClr val="FFE599">
              <a:alpha val="517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6"/>
          <p:cNvSpPr/>
          <p:nvPr/>
        </p:nvSpPr>
        <p:spPr>
          <a:xfrm>
            <a:off x="8108175" y="-67792"/>
            <a:ext cx="1050675" cy="1406900"/>
          </a:xfrm>
          <a:custGeom>
            <a:rect b="b" l="l" r="r" t="t"/>
            <a:pathLst>
              <a:path extrusionOk="0" h="56276" w="42027">
                <a:moveTo>
                  <a:pt x="0" y="1064"/>
                </a:moveTo>
                <a:cubicBezTo>
                  <a:pt x="5895" y="1064"/>
                  <a:pt x="14944" y="-2286"/>
                  <a:pt x="17580" y="2987"/>
                </a:cubicBezTo>
                <a:cubicBezTo>
                  <a:pt x="21224" y="10276"/>
                  <a:pt x="12843" y="20804"/>
                  <a:pt x="17580" y="27434"/>
                </a:cubicBezTo>
                <a:cubicBezTo>
                  <a:pt x="21745" y="33263"/>
                  <a:pt x="30685" y="34201"/>
                  <a:pt x="35160" y="39795"/>
                </a:cubicBezTo>
                <a:cubicBezTo>
                  <a:pt x="38878" y="44442"/>
                  <a:pt x="37819" y="52068"/>
                  <a:pt x="42027" y="56276"/>
                </a:cubicBezTo>
              </a:path>
            </a:pathLst>
          </a:custGeom>
          <a:noFill/>
          <a:ln cap="flat" cmpd="sng" w="9525">
            <a:solidFill>
              <a:srgbClr val="9E9E9E"/>
            </a:solidFill>
            <a:prstDash val="solid"/>
            <a:round/>
            <a:headEnd len="med" w="med" type="none"/>
            <a:tailEnd len="med" w="med" type="none"/>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idx="1" type="body"/>
          </p:nvPr>
        </p:nvSpPr>
        <p:spPr>
          <a:xfrm>
            <a:off x="1091894" y="1520300"/>
            <a:ext cx="3707700" cy="2632200"/>
          </a:xfrm>
          <a:prstGeom prst="rect">
            <a:avLst/>
          </a:prstGeom>
        </p:spPr>
        <p:txBody>
          <a:bodyPr anchorCtr="0" anchor="t" bIns="91425" lIns="91425" spcFirstLastPara="1" rIns="91425" wrap="square" tIns="91425">
            <a:noAutofit/>
          </a:bodyPr>
          <a:lstStyle>
            <a:lvl1pPr indent="-279400" lvl="0" marL="457200">
              <a:lnSpc>
                <a:spcPct val="100000"/>
              </a:lnSpc>
              <a:spcBef>
                <a:spcPts val="0"/>
              </a:spcBef>
              <a:spcAft>
                <a:spcPts val="0"/>
              </a:spcAft>
              <a:buClr>
                <a:srgbClr val="999999"/>
              </a:buClr>
              <a:buSzPts val="800"/>
              <a:buFont typeface="Anaheim"/>
              <a:buChar char="●"/>
              <a:defRPr sz="1600">
                <a:solidFill>
                  <a:schemeClr val="dk1"/>
                </a:solidFill>
                <a:latin typeface="Lexend Deca Light"/>
                <a:ea typeface="Lexend Deca Light"/>
                <a:cs typeface="Lexend Deca Light"/>
                <a:sym typeface="Lexend Deca Light"/>
              </a:defRPr>
            </a:lvl1pPr>
            <a:lvl2pPr indent="-279400" lvl="1" marL="914400">
              <a:spcBef>
                <a:spcPts val="0"/>
              </a:spcBef>
              <a:spcAft>
                <a:spcPts val="0"/>
              </a:spcAft>
              <a:buClr>
                <a:srgbClr val="999999"/>
              </a:buClr>
              <a:buSzPts val="800"/>
              <a:buFont typeface="Open Sans"/>
              <a:buChar char="○"/>
              <a:defRPr>
                <a:solidFill>
                  <a:schemeClr val="dk1"/>
                </a:solidFill>
              </a:defRPr>
            </a:lvl2pPr>
            <a:lvl3pPr indent="-279400" lvl="2" marL="1371600">
              <a:spcBef>
                <a:spcPts val="0"/>
              </a:spcBef>
              <a:spcAft>
                <a:spcPts val="0"/>
              </a:spcAft>
              <a:buClr>
                <a:srgbClr val="999999"/>
              </a:buClr>
              <a:buSzPts val="800"/>
              <a:buFont typeface="Open Sans"/>
              <a:buChar char="■"/>
              <a:defRPr>
                <a:solidFill>
                  <a:schemeClr val="dk1"/>
                </a:solidFill>
              </a:defRPr>
            </a:lvl3pPr>
            <a:lvl4pPr indent="-279400" lvl="3" marL="1828800">
              <a:spcBef>
                <a:spcPts val="0"/>
              </a:spcBef>
              <a:spcAft>
                <a:spcPts val="0"/>
              </a:spcAft>
              <a:buClr>
                <a:srgbClr val="999999"/>
              </a:buClr>
              <a:buSzPts val="800"/>
              <a:buFont typeface="Open Sans"/>
              <a:buChar char="●"/>
              <a:defRPr>
                <a:solidFill>
                  <a:schemeClr val="dk1"/>
                </a:solidFill>
              </a:defRPr>
            </a:lvl4pPr>
            <a:lvl5pPr indent="-304800" lvl="4" marL="2286000">
              <a:spcBef>
                <a:spcPts val="0"/>
              </a:spcBef>
              <a:spcAft>
                <a:spcPts val="0"/>
              </a:spcAft>
              <a:buClr>
                <a:srgbClr val="999999"/>
              </a:buClr>
              <a:buSzPts val="1200"/>
              <a:buFont typeface="Open Sans"/>
              <a:buChar char="○"/>
              <a:defRPr>
                <a:solidFill>
                  <a:schemeClr val="dk1"/>
                </a:solidFill>
              </a:defRPr>
            </a:lvl5pPr>
            <a:lvl6pPr indent="-304800" lvl="5" marL="2743200">
              <a:spcBef>
                <a:spcPts val="0"/>
              </a:spcBef>
              <a:spcAft>
                <a:spcPts val="0"/>
              </a:spcAft>
              <a:buClr>
                <a:srgbClr val="999999"/>
              </a:buClr>
              <a:buSzPts val="1200"/>
              <a:buFont typeface="Open Sans"/>
              <a:buChar char="■"/>
              <a:defRPr>
                <a:solidFill>
                  <a:schemeClr val="dk1"/>
                </a:solidFill>
              </a:defRPr>
            </a:lvl6pPr>
            <a:lvl7pPr indent="-273050" lvl="6" marL="3200400">
              <a:spcBef>
                <a:spcPts val="0"/>
              </a:spcBef>
              <a:spcAft>
                <a:spcPts val="0"/>
              </a:spcAft>
              <a:buClr>
                <a:srgbClr val="999999"/>
              </a:buClr>
              <a:buSzPts val="700"/>
              <a:buFont typeface="Open Sans"/>
              <a:buChar char="●"/>
              <a:defRPr>
                <a:solidFill>
                  <a:schemeClr val="dk1"/>
                </a:solidFill>
              </a:defRPr>
            </a:lvl7pPr>
            <a:lvl8pPr indent="-273050" lvl="7" marL="3657600">
              <a:spcBef>
                <a:spcPts val="0"/>
              </a:spcBef>
              <a:spcAft>
                <a:spcPts val="0"/>
              </a:spcAft>
              <a:buClr>
                <a:srgbClr val="999999"/>
              </a:buClr>
              <a:buSzPts val="700"/>
              <a:buFont typeface="Open Sans"/>
              <a:buChar char="○"/>
              <a:defRPr>
                <a:solidFill>
                  <a:schemeClr val="dk1"/>
                </a:solidFill>
              </a:defRPr>
            </a:lvl8pPr>
            <a:lvl9pPr indent="-266700" lvl="8" marL="4114800">
              <a:spcBef>
                <a:spcPts val="0"/>
              </a:spcBef>
              <a:spcAft>
                <a:spcPts val="0"/>
              </a:spcAft>
              <a:buClr>
                <a:srgbClr val="999999"/>
              </a:buClr>
              <a:buSzPts val="600"/>
              <a:buFont typeface="Open Sans"/>
              <a:buChar char="■"/>
              <a:defRPr>
                <a:solidFill>
                  <a:schemeClr val="dk1"/>
                </a:solidFill>
              </a:defRPr>
            </a:lvl9pPr>
          </a:lstStyle>
          <a:p/>
        </p:txBody>
      </p:sp>
      <p:sp>
        <p:nvSpPr>
          <p:cNvPr id="40" name="Google Shape;40;p7"/>
          <p:cNvSpPr txBox="1"/>
          <p:nvPr>
            <p:ph type="title"/>
          </p:nvPr>
        </p:nvSpPr>
        <p:spPr>
          <a:xfrm>
            <a:off x="720000" y="511025"/>
            <a:ext cx="7704000" cy="3483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 name="Google Shape;41;p7"/>
          <p:cNvSpPr/>
          <p:nvPr/>
        </p:nvSpPr>
        <p:spPr>
          <a:xfrm flipH="1" rot="5400000">
            <a:off x="-2846414" y="1158688"/>
            <a:ext cx="4689554" cy="1326125"/>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rgbClr val="9E9E9E"/>
            </a:solidFill>
            <a:prstDash val="solid"/>
            <a:round/>
            <a:headEnd len="med" w="med" type="none"/>
            <a:tailEnd len="med" w="med"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2251300" y="1351125"/>
            <a:ext cx="4641300" cy="24411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txBox="1"/>
          <p:nvPr>
            <p:ph type="title"/>
          </p:nvPr>
        </p:nvSpPr>
        <p:spPr>
          <a:xfrm>
            <a:off x="3139075" y="1791250"/>
            <a:ext cx="4230000" cy="572400"/>
          </a:xfrm>
          <a:prstGeom prst="rect">
            <a:avLst/>
          </a:prstGeom>
        </p:spPr>
        <p:txBody>
          <a:bodyPr anchorCtr="0" anchor="ctr" bIns="91425" lIns="91425" spcFirstLastPara="1" rIns="91425" wrap="square" tIns="91425">
            <a:noAutofit/>
          </a:bodyPr>
          <a:lstStyle>
            <a:lvl1pPr lvl="0" algn="l">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3139375" y="2471750"/>
            <a:ext cx="4229400" cy="880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1pPr>
            <a:lvl2pPr lvl="1" algn="ctr">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2pPr>
            <a:lvl3pPr lvl="2" algn="ctr">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3pPr>
            <a:lvl4pPr lvl="3" algn="ctr">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4pPr>
            <a:lvl5pPr lvl="4" algn="ctr">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5pPr>
            <a:lvl6pPr lvl="5" algn="ctr">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6pPr>
            <a:lvl7pPr lvl="6" algn="ctr">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7pPr>
            <a:lvl8pPr lvl="7" algn="ctr">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8pPr>
            <a:lvl9pPr lvl="8" algn="ctr">
              <a:lnSpc>
                <a:spcPct val="100000"/>
              </a:lnSpc>
              <a:spcBef>
                <a:spcPts val="0"/>
              </a:spcBef>
              <a:spcAft>
                <a:spcPts val="0"/>
              </a:spcAft>
              <a:buClr>
                <a:schemeClr val="dk1"/>
              </a:buClr>
              <a:buSzPts val="1400"/>
              <a:buFont typeface="Lexend Deca Light"/>
              <a:buNone/>
              <a:defRPr>
                <a:solidFill>
                  <a:schemeClr val="dk1"/>
                </a:solidFill>
                <a:latin typeface="Lexend Deca Light"/>
                <a:ea typeface="Lexend Deca Light"/>
                <a:cs typeface="Lexend Deca Light"/>
                <a:sym typeface="Lexend Deca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720000" y="4141350"/>
            <a:ext cx="7704000" cy="491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400"/>
              <a:buNone/>
              <a:defRPr sz="3500">
                <a:solidFill>
                  <a:schemeClr val="dk1"/>
                </a:solidFill>
                <a:latin typeface="Arya"/>
                <a:ea typeface="Arya"/>
                <a:cs typeface="Arya"/>
                <a:sym typeface="Arya"/>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727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dk1"/>
              </a:buClr>
              <a:buSzPts val="3500"/>
              <a:buFont typeface="Arya"/>
              <a:buNone/>
              <a:defRPr sz="3500">
                <a:solidFill>
                  <a:schemeClr val="dk1"/>
                </a:solidFill>
                <a:latin typeface="Arya"/>
                <a:ea typeface="Arya"/>
                <a:cs typeface="Arya"/>
                <a:sym typeface="Arya"/>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1pPr>
            <a:lvl2pPr indent="-317500" lvl="1" marL="9144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2pPr>
            <a:lvl3pPr indent="-317500" lvl="2" marL="13716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3pPr>
            <a:lvl4pPr indent="-317500" lvl="3" marL="18288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4pPr>
            <a:lvl5pPr indent="-317500" lvl="4" marL="22860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5pPr>
            <a:lvl6pPr indent="-317500" lvl="5" marL="27432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6pPr>
            <a:lvl7pPr indent="-317500" lvl="6" marL="32004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7pPr>
            <a:lvl8pPr indent="-317500" lvl="7" marL="36576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8pPr>
            <a:lvl9pPr indent="-317500" lvl="8" marL="4114800">
              <a:lnSpc>
                <a:spcPct val="100000"/>
              </a:lnSpc>
              <a:spcBef>
                <a:spcPts val="0"/>
              </a:spcBef>
              <a:spcAft>
                <a:spcPts val="0"/>
              </a:spcAft>
              <a:buClr>
                <a:schemeClr val="dk1"/>
              </a:buClr>
              <a:buSzPts val="1400"/>
              <a:buFont typeface="Lexend Deca Light"/>
              <a:buChar char="■"/>
              <a:defRPr>
                <a:solidFill>
                  <a:schemeClr val="dk1"/>
                </a:solidFill>
                <a:latin typeface="Lexend Deca Light"/>
                <a:ea typeface="Lexend Deca Light"/>
                <a:cs typeface="Lexend Deca Light"/>
                <a:sym typeface="Lexend Deca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https://www.npr.org/transcripts/989477444" TargetMode="External"/><Relationship Id="rId4" Type="http://schemas.openxmlformats.org/officeDocument/2006/relationships/hyperlink" Target="https://www.youtube.com/watch?v=9dum2Z4B3js&amp;list=PL8B4DA411305C322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 Id="rId3" Type="http://schemas.openxmlformats.org/officeDocument/2006/relationships/hyperlink" Target="https://www.sbs.com.au/language/hindi/en/article/influence-of-english-in-india/xn9x9cxq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hyperlink" Target="https://censusindia.gov.in/2011Census/Language-2011/Statement-1.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s://blog.pimsleur.com/2020/07/16/what-are-world-englishe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hyperlink" Target="http://www.youtube.com/watch?v=dJgoTcyrFZ4" TargetMode="Externa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hyperlink" Target="https://blog.pimsleur.com/2020/07/16/what-are-world-englishes/" TargetMode="External"/><Relationship Id="rId4" Type="http://schemas.openxmlformats.org/officeDocument/2006/relationships/hyperlink" Target="https://dailytrust.com/nigerian-words-and-expressions-that-are-untranslatable-into-english/" TargetMode="External"/><Relationship Id="rId5" Type="http://schemas.openxmlformats.org/officeDocument/2006/relationships/hyperlink" Target="https://www.youtube.com/watch?v=gXYL4IPw9lY&amp;t=3s" TargetMode="External"/><Relationship Id="rId6" Type="http://schemas.openxmlformats.org/officeDocument/2006/relationships/hyperlink" Target="https://www.youtube.com/watch?v=9dum2Z4B3js&amp;list=PL8B4DA411305C322A" TargetMode="External"/><Relationship Id="rId7" Type="http://schemas.openxmlformats.org/officeDocument/2006/relationships/hyperlink" Target="https://www.npr.org/transcripts/98947744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hyperlink" Target="https://www.sbs.com.au/language/hindi/en/article/influence-of-english-in-india/xn9x9cxqr" TargetMode="External"/><Relationship Id="rId4" Type="http://schemas.openxmlformats.org/officeDocument/2006/relationships/hyperlink" Target="https://owl.purdue.edu/owl/multilingual/world_englishes/index.html" TargetMode="External"/><Relationship Id="rId5" Type="http://schemas.openxmlformats.org/officeDocument/2006/relationships/hyperlink" Target="https://vocal.media/education/history-of-english-in-multilingual-india-a-study-in-language-contact-and-spread" TargetMode="External"/><Relationship Id="rId6" Type="http://schemas.openxmlformats.org/officeDocument/2006/relationships/hyperlink" Target="https://www.oed.com/discover/introduction-to-indian-english/?tl=true" TargetMode="External"/><Relationship Id="rId7" Type="http://schemas.openxmlformats.org/officeDocument/2006/relationships/hyperlink" Target="https://www.berlitz.com/blog/indian-languages-spoken-lis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hyperlink" Target="http://www.youtube.com/watch?v=YaKz1yDJi5M"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p:nvPr/>
        </p:nvSpPr>
        <p:spPr>
          <a:xfrm rot="10800000">
            <a:off x="3962373" y="96"/>
            <a:ext cx="4034351" cy="942878"/>
          </a:xfrm>
          <a:custGeom>
            <a:rect b="b" l="l" r="r" t="t"/>
            <a:pathLst>
              <a:path extrusionOk="0" h="38426" w="164399">
                <a:moveTo>
                  <a:pt x="75488" y="0"/>
                </a:moveTo>
                <a:cubicBezTo>
                  <a:pt x="71476" y="0"/>
                  <a:pt x="67460" y="153"/>
                  <a:pt x="63451" y="460"/>
                </a:cubicBezTo>
                <a:cubicBezTo>
                  <a:pt x="60021" y="721"/>
                  <a:pt x="56644" y="1420"/>
                  <a:pt x="53417" y="2537"/>
                </a:cubicBezTo>
                <a:lnTo>
                  <a:pt x="37731" y="7962"/>
                </a:lnTo>
                <a:cubicBezTo>
                  <a:pt x="29054" y="11402"/>
                  <a:pt x="21189" y="16414"/>
                  <a:pt x="14591" y="22711"/>
                </a:cubicBezTo>
                <a:lnTo>
                  <a:pt x="5911" y="31619"/>
                </a:lnTo>
                <a:cubicBezTo>
                  <a:pt x="3801" y="33783"/>
                  <a:pt x="1828" y="36057"/>
                  <a:pt x="0" y="38426"/>
                </a:cubicBezTo>
                <a:lnTo>
                  <a:pt x="164399" y="38426"/>
                </a:lnTo>
                <a:lnTo>
                  <a:pt x="164166" y="37534"/>
                </a:lnTo>
                <a:cubicBezTo>
                  <a:pt x="161250" y="26320"/>
                  <a:pt x="152404" y="17279"/>
                  <a:pt x="140725" y="13578"/>
                </a:cubicBezTo>
                <a:lnTo>
                  <a:pt x="109832" y="3789"/>
                </a:lnTo>
                <a:cubicBezTo>
                  <a:pt x="98569" y="1269"/>
                  <a:pt x="87042" y="0"/>
                  <a:pt x="754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5"/>
          <p:cNvSpPr/>
          <p:nvPr/>
        </p:nvSpPr>
        <p:spPr>
          <a:xfrm rot="10800000">
            <a:off x="1967550" y="4326288"/>
            <a:ext cx="3989676" cy="1225738"/>
          </a:xfrm>
          <a:custGeom>
            <a:rect b="b" l="l" r="r" t="t"/>
            <a:pathLst>
              <a:path extrusionOk="0" h="47583" w="125078">
                <a:moveTo>
                  <a:pt x="1" y="1"/>
                </a:moveTo>
                <a:lnTo>
                  <a:pt x="15969" y="20666"/>
                </a:lnTo>
                <a:lnTo>
                  <a:pt x="26425" y="33824"/>
                </a:lnTo>
                <a:cubicBezTo>
                  <a:pt x="29868" y="38156"/>
                  <a:pt x="34719" y="41705"/>
                  <a:pt x="40489" y="44119"/>
                </a:cubicBezTo>
                <a:lnTo>
                  <a:pt x="40492" y="44119"/>
                </a:lnTo>
                <a:cubicBezTo>
                  <a:pt x="45967" y="46409"/>
                  <a:pt x="52049" y="47583"/>
                  <a:pt x="58181" y="47583"/>
                </a:cubicBezTo>
                <a:cubicBezTo>
                  <a:pt x="60945" y="47583"/>
                  <a:pt x="63719" y="47344"/>
                  <a:pt x="66451" y="46862"/>
                </a:cubicBezTo>
                <a:cubicBezTo>
                  <a:pt x="75352" y="45292"/>
                  <a:pt x="83690" y="42175"/>
                  <a:pt x="90756" y="37691"/>
                </a:cubicBezTo>
                <a:cubicBezTo>
                  <a:pt x="90960" y="37563"/>
                  <a:pt x="91161" y="37433"/>
                  <a:pt x="91363" y="37302"/>
                </a:cubicBezTo>
                <a:cubicBezTo>
                  <a:pt x="99099" y="32305"/>
                  <a:pt x="105515" y="26190"/>
                  <a:pt x="110562" y="19430"/>
                </a:cubicBezTo>
                <a:lnTo>
                  <a:pt x="125077" y="1"/>
                </a:lnTo>
                <a:close/>
              </a:path>
            </a:pathLst>
          </a:custGeom>
          <a:solidFill>
            <a:srgbClr val="DEE6BB">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5"/>
          <p:cNvSpPr/>
          <p:nvPr/>
        </p:nvSpPr>
        <p:spPr>
          <a:xfrm rot="-2700000">
            <a:off x="5019399" y="3503799"/>
            <a:ext cx="2034606" cy="1955911"/>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chemeClr val="accent1"/>
          </a:solidFill>
          <a:ln>
            <a:noFill/>
          </a:ln>
        </p:spPr>
      </p:sp>
      <p:sp>
        <p:nvSpPr>
          <p:cNvPr id="128" name="Google Shape;128;p25"/>
          <p:cNvSpPr txBox="1"/>
          <p:nvPr>
            <p:ph type="ctrTitle"/>
          </p:nvPr>
        </p:nvSpPr>
        <p:spPr>
          <a:xfrm>
            <a:off x="713225" y="737500"/>
            <a:ext cx="5244000" cy="288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pt-BR"/>
              <a:t>English on the World Stage</a:t>
            </a:r>
            <a:endParaRPr/>
          </a:p>
        </p:txBody>
      </p:sp>
      <p:sp>
        <p:nvSpPr>
          <p:cNvPr id="129" name="Google Shape;129;p25"/>
          <p:cNvSpPr txBox="1"/>
          <p:nvPr>
            <p:ph idx="1" type="subTitle"/>
          </p:nvPr>
        </p:nvSpPr>
        <p:spPr>
          <a:xfrm>
            <a:off x="3479725" y="3275775"/>
            <a:ext cx="3744600" cy="1225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pt-BR"/>
              <a:t>Dakota TESOL Conference</a:t>
            </a:r>
            <a:endParaRPr/>
          </a:p>
          <a:p>
            <a:pPr indent="0" lvl="0" marL="0" rtl="0" algn="r">
              <a:spcBef>
                <a:spcPts val="0"/>
              </a:spcBef>
              <a:spcAft>
                <a:spcPts val="0"/>
              </a:spcAft>
              <a:buNone/>
            </a:pPr>
            <a:r>
              <a:rPr lang="pt-BR"/>
              <a:t>Fall 2023</a:t>
            </a:r>
            <a:endParaRPr/>
          </a:p>
          <a:p>
            <a:pPr indent="0" lvl="0" marL="0" rtl="0" algn="r">
              <a:spcBef>
                <a:spcPts val="0"/>
              </a:spcBef>
              <a:spcAft>
                <a:spcPts val="0"/>
              </a:spcAft>
              <a:buNone/>
            </a:pPr>
            <a:r>
              <a:rPr lang="pt-BR"/>
              <a:t>Missy Slaathaug</a:t>
            </a:r>
            <a:endParaRPr/>
          </a:p>
          <a:p>
            <a:pPr indent="0" lvl="0" marL="0" rtl="0" algn="r">
              <a:spcBef>
                <a:spcPts val="0"/>
              </a:spcBef>
              <a:spcAft>
                <a:spcPts val="0"/>
              </a:spcAft>
              <a:buNone/>
            </a:pPr>
            <a:r>
              <a:rPr lang="pt-BR"/>
              <a:t>Emily Wodahl</a:t>
            </a:r>
            <a:endParaRPr/>
          </a:p>
        </p:txBody>
      </p:sp>
      <p:sp>
        <p:nvSpPr>
          <p:cNvPr id="130" name="Google Shape;130;p25"/>
          <p:cNvSpPr/>
          <p:nvPr/>
        </p:nvSpPr>
        <p:spPr>
          <a:xfrm>
            <a:off x="6690064" y="316958"/>
            <a:ext cx="2530489" cy="2432647"/>
          </a:xfrm>
          <a:custGeom>
            <a:rect b="b" l="l" r="r" t="t"/>
            <a:pathLst>
              <a:path extrusionOk="0" h="56370" w="58644">
                <a:moveTo>
                  <a:pt x="33" y="27163"/>
                </a:moveTo>
                <a:cubicBezTo>
                  <a:pt x="547" y="35695"/>
                  <a:pt x="7229" y="52143"/>
                  <a:pt x="14836" y="55535"/>
                </a:cubicBezTo>
                <a:cubicBezTo>
                  <a:pt x="22443" y="58927"/>
                  <a:pt x="38377" y="51115"/>
                  <a:pt x="45676" y="47517"/>
                </a:cubicBezTo>
                <a:cubicBezTo>
                  <a:pt x="52975" y="43919"/>
                  <a:pt x="58218" y="38676"/>
                  <a:pt x="58629" y="33947"/>
                </a:cubicBezTo>
                <a:cubicBezTo>
                  <a:pt x="59040" y="29218"/>
                  <a:pt x="51330" y="24592"/>
                  <a:pt x="48143" y="19144"/>
                </a:cubicBezTo>
                <a:cubicBezTo>
                  <a:pt x="44956" y="13696"/>
                  <a:pt x="45573" y="3724"/>
                  <a:pt x="39508" y="1257"/>
                </a:cubicBezTo>
                <a:cubicBezTo>
                  <a:pt x="33443" y="-1210"/>
                  <a:pt x="18331" y="23"/>
                  <a:pt x="11752" y="4341"/>
                </a:cubicBezTo>
                <a:cubicBezTo>
                  <a:pt x="5173" y="8659"/>
                  <a:pt x="-481" y="18631"/>
                  <a:pt x="33" y="27163"/>
                </a:cubicBezTo>
                <a:close/>
              </a:path>
            </a:pathLst>
          </a:custGeom>
          <a:solidFill>
            <a:srgbClr val="EEAE91">
              <a:alpha val="42410"/>
            </a:srgbClr>
          </a:solidFill>
          <a:ln>
            <a:noFill/>
          </a:ln>
        </p:spPr>
      </p:sp>
      <p:sp>
        <p:nvSpPr>
          <p:cNvPr id="131" name="Google Shape;131;p25"/>
          <p:cNvSpPr/>
          <p:nvPr/>
        </p:nvSpPr>
        <p:spPr>
          <a:xfrm rot="4740013">
            <a:off x="5605953" y="-128265"/>
            <a:ext cx="4698717" cy="3464277"/>
          </a:xfrm>
          <a:custGeom>
            <a:rect b="b" l="l" r="r" t="t"/>
            <a:pathLst>
              <a:path extrusionOk="0" h="138575" w="187954">
                <a:moveTo>
                  <a:pt x="0" y="138575"/>
                </a:moveTo>
                <a:cubicBezTo>
                  <a:pt x="1497" y="123612"/>
                  <a:pt x="5910" y="102980"/>
                  <a:pt x="20176" y="98224"/>
                </a:cubicBezTo>
                <a:cubicBezTo>
                  <a:pt x="49124" y="88574"/>
                  <a:pt x="85332" y="107553"/>
                  <a:pt x="111498" y="91853"/>
                </a:cubicBezTo>
                <a:cubicBezTo>
                  <a:pt x="122835" y="85050"/>
                  <a:pt x="125614" y="69254"/>
                  <a:pt x="130081" y="56810"/>
                </a:cubicBezTo>
                <a:cubicBezTo>
                  <a:pt x="133477" y="47349"/>
                  <a:pt x="137716" y="38054"/>
                  <a:pt x="143354" y="29732"/>
                </a:cubicBezTo>
                <a:cubicBezTo>
                  <a:pt x="153375" y="14940"/>
                  <a:pt x="171004" y="5650"/>
                  <a:pt x="187954" y="0"/>
                </a:cubicBezTo>
              </a:path>
            </a:pathLst>
          </a:custGeom>
          <a:noFill/>
          <a:ln cap="flat" cmpd="sng" w="9525">
            <a:solidFill>
              <a:schemeClr val="accent5"/>
            </a:solidFill>
            <a:prstDash val="solid"/>
            <a:round/>
            <a:headEnd len="med" w="med" type="none"/>
            <a:tailEnd len="med" w="med" type="none"/>
          </a:ln>
        </p:spPr>
      </p:sp>
      <p:sp>
        <p:nvSpPr>
          <p:cNvPr id="132" name="Google Shape;132;p25"/>
          <p:cNvSpPr/>
          <p:nvPr/>
        </p:nvSpPr>
        <p:spPr>
          <a:xfrm rot="8666558">
            <a:off x="7564909" y="2525095"/>
            <a:ext cx="2887146" cy="3094379"/>
          </a:xfrm>
          <a:custGeom>
            <a:rect b="b" l="l" r="r" t="t"/>
            <a:pathLst>
              <a:path extrusionOk="0" h="91458" w="85333">
                <a:moveTo>
                  <a:pt x="8150" y="3402"/>
                </a:moveTo>
                <a:cubicBezTo>
                  <a:pt x="-3980" y="5458"/>
                  <a:pt x="-382" y="14093"/>
                  <a:pt x="5066" y="20672"/>
                </a:cubicBezTo>
                <a:cubicBezTo>
                  <a:pt x="10514" y="27251"/>
                  <a:pt x="33130" y="32392"/>
                  <a:pt x="40840" y="42877"/>
                </a:cubicBezTo>
                <a:cubicBezTo>
                  <a:pt x="48550" y="53363"/>
                  <a:pt x="44747" y="76698"/>
                  <a:pt x="51326" y="83585"/>
                </a:cubicBezTo>
                <a:cubicBezTo>
                  <a:pt x="57905" y="90473"/>
                  <a:pt x="75895" y="96744"/>
                  <a:pt x="80315" y="84202"/>
                </a:cubicBezTo>
                <a:cubicBezTo>
                  <a:pt x="84735" y="71661"/>
                  <a:pt x="89876" y="21803"/>
                  <a:pt x="77848" y="8336"/>
                </a:cubicBezTo>
                <a:cubicBezTo>
                  <a:pt x="65821" y="-5131"/>
                  <a:pt x="20280" y="1346"/>
                  <a:pt x="8150" y="3402"/>
                </a:cubicBezTo>
                <a:close/>
              </a:path>
            </a:pathLst>
          </a:custGeom>
          <a:solidFill>
            <a:srgbClr val="CDD2DB">
              <a:alpha val="42860"/>
            </a:srgbClr>
          </a:solidFill>
          <a:ln>
            <a:noFill/>
          </a:ln>
        </p:spPr>
      </p:sp>
      <p:sp>
        <p:nvSpPr>
          <p:cNvPr id="133" name="Google Shape;133;p25"/>
          <p:cNvSpPr/>
          <p:nvPr/>
        </p:nvSpPr>
        <p:spPr>
          <a:xfrm flipH="1" rot="-2242860">
            <a:off x="6480975" y="3940946"/>
            <a:ext cx="3314808" cy="1326098"/>
          </a:xfrm>
          <a:custGeom>
            <a:rect b="b" l="l" r="r" t="t"/>
            <a:pathLst>
              <a:path extrusionOk="0" h="53045" w="132595">
                <a:moveTo>
                  <a:pt x="128488" y="53045"/>
                </a:moveTo>
                <a:cubicBezTo>
                  <a:pt x="143314" y="38229"/>
                  <a:pt x="114599" y="4232"/>
                  <a:pt x="93977" y="482"/>
                </a:cubicBezTo>
                <a:cubicBezTo>
                  <a:pt x="83457" y="-1431"/>
                  <a:pt x="73316" y="6624"/>
                  <a:pt x="62651" y="7384"/>
                </a:cubicBezTo>
                <a:cubicBezTo>
                  <a:pt x="52674" y="8095"/>
                  <a:pt x="43066" y="-2266"/>
                  <a:pt x="33449" y="482"/>
                </a:cubicBezTo>
                <a:cubicBezTo>
                  <a:pt x="29531" y="1601"/>
                  <a:pt x="26514" y="4804"/>
                  <a:pt x="23361" y="7384"/>
                </a:cubicBezTo>
                <a:cubicBezTo>
                  <a:pt x="15397" y="13899"/>
                  <a:pt x="6429" y="19527"/>
                  <a:pt x="0" y="27560"/>
                </a:cubicBezTo>
              </a:path>
            </a:pathLst>
          </a:custGeom>
          <a:noFill/>
          <a:ln cap="flat" cmpd="sng" w="9525">
            <a:solidFill>
              <a:schemeClr val="accent5"/>
            </a:solidFill>
            <a:prstDash val="solid"/>
            <a:round/>
            <a:headEnd len="med" w="med" type="none"/>
            <a:tailEnd len="med" w="med" type="none"/>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4"/>
          <p:cNvPicPr preferRelativeResize="0"/>
          <p:nvPr/>
        </p:nvPicPr>
        <p:blipFill>
          <a:blip r:embed="rId3">
            <a:alphaModFix/>
          </a:blip>
          <a:stretch>
            <a:fillRect/>
          </a:stretch>
        </p:blipFill>
        <p:spPr>
          <a:xfrm>
            <a:off x="152400" y="152400"/>
            <a:ext cx="8130663" cy="4991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World Englishes</a:t>
            </a:r>
            <a:endParaRPr/>
          </a:p>
        </p:txBody>
      </p:sp>
      <p:sp>
        <p:nvSpPr>
          <p:cNvPr id="192" name="Google Shape;192;p35"/>
          <p:cNvSpPr txBox="1"/>
          <p:nvPr/>
        </p:nvSpPr>
        <p:spPr>
          <a:xfrm>
            <a:off x="1011075" y="1504575"/>
            <a:ext cx="7297200" cy="292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200">
                <a:latin typeface="Lexend Deca Light"/>
                <a:ea typeface="Lexend Deca Light"/>
                <a:cs typeface="Lexend Deca Light"/>
                <a:sym typeface="Lexend Deca Light"/>
              </a:rPr>
              <a:t>Different varieties of English that have developed in the last 200 years.  </a:t>
            </a:r>
            <a:endParaRPr sz="3200">
              <a:latin typeface="Lexend Deca Light"/>
              <a:ea typeface="Lexend Deca Light"/>
              <a:cs typeface="Lexend Deca Light"/>
              <a:sym typeface="Lexend Deca Light"/>
            </a:endParaRPr>
          </a:p>
          <a:p>
            <a:pPr indent="0" lvl="0" marL="0" rtl="0" algn="l">
              <a:spcBef>
                <a:spcPts val="0"/>
              </a:spcBef>
              <a:spcAft>
                <a:spcPts val="0"/>
              </a:spcAft>
              <a:buNone/>
            </a:pPr>
            <a:r>
              <a:t/>
            </a:r>
            <a:endParaRPr sz="3200">
              <a:latin typeface="Lexend Deca Light"/>
              <a:ea typeface="Lexend Deca Light"/>
              <a:cs typeface="Lexend Deca Light"/>
              <a:sym typeface="Lexend Deca Light"/>
            </a:endParaRPr>
          </a:p>
          <a:p>
            <a:pPr indent="0" lvl="0" marL="0" rtl="0" algn="ctr">
              <a:spcBef>
                <a:spcPts val="0"/>
              </a:spcBef>
              <a:spcAft>
                <a:spcPts val="0"/>
              </a:spcAft>
              <a:buNone/>
            </a:pPr>
            <a:r>
              <a:t/>
            </a:r>
            <a:endParaRPr i="1" sz="3200">
              <a:latin typeface="Lexend Deca Light"/>
              <a:ea typeface="Lexend Deca Light"/>
              <a:cs typeface="Lexend Deca Light"/>
              <a:sym typeface="Lexend Deca Light"/>
            </a:endParaRPr>
          </a:p>
          <a:p>
            <a:pPr indent="0" lvl="0" marL="0" rtl="0" algn="r">
              <a:spcBef>
                <a:spcPts val="0"/>
              </a:spcBef>
              <a:spcAft>
                <a:spcPts val="0"/>
              </a:spcAft>
              <a:buNone/>
            </a:pPr>
            <a:r>
              <a:rPr i="1" lang="pt-BR" sz="3200">
                <a:latin typeface="Lexend Deca Light"/>
                <a:ea typeface="Lexend Deca Light"/>
                <a:cs typeface="Lexend Deca Light"/>
                <a:sym typeface="Lexend Deca Light"/>
              </a:rPr>
              <a:t>Exactly how are they different?  </a:t>
            </a:r>
            <a:endParaRPr i="1" sz="3200">
              <a:solidFill>
                <a:srgbClr val="990000"/>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800">
              <a:latin typeface="Lexend Deca Light"/>
              <a:ea typeface="Lexend Deca Light"/>
              <a:cs typeface="Lexend Deca Light"/>
              <a:sym typeface="Lexend Deca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nvSpPr>
        <p:spPr>
          <a:xfrm>
            <a:off x="1222575" y="783550"/>
            <a:ext cx="6912300" cy="35094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SzPts val="2800"/>
              <a:buFont typeface="Lexend Deca Light"/>
              <a:buChar char="●"/>
            </a:pPr>
            <a:r>
              <a:rPr lang="pt-BR" sz="2800">
                <a:latin typeface="Lexend Deca Light"/>
                <a:ea typeface="Lexend Deca Light"/>
                <a:cs typeface="Lexend Deca Light"/>
                <a:sym typeface="Lexend Deca Light"/>
              </a:rPr>
              <a:t>stress </a:t>
            </a:r>
            <a:endParaRPr sz="2800">
              <a:latin typeface="Lexend Deca Light"/>
              <a:ea typeface="Lexend Deca Light"/>
              <a:cs typeface="Lexend Deca Light"/>
              <a:sym typeface="Lexend Deca Light"/>
            </a:endParaRPr>
          </a:p>
          <a:p>
            <a:pPr indent="-406400" lvl="0" marL="457200" rtl="0" algn="l">
              <a:spcBef>
                <a:spcPts val="0"/>
              </a:spcBef>
              <a:spcAft>
                <a:spcPts val="0"/>
              </a:spcAft>
              <a:buSzPts val="2800"/>
              <a:buFont typeface="Lexend Deca Light"/>
              <a:buChar char="●"/>
            </a:pPr>
            <a:r>
              <a:rPr lang="pt-BR" sz="2800">
                <a:latin typeface="Lexend Deca Light"/>
                <a:ea typeface="Lexend Deca Light"/>
                <a:cs typeface="Lexend Deca Light"/>
                <a:sym typeface="Lexend Deca Light"/>
              </a:rPr>
              <a:t>vocabulary</a:t>
            </a:r>
            <a:endParaRPr sz="2800">
              <a:latin typeface="Lexend Deca Light"/>
              <a:ea typeface="Lexend Deca Light"/>
              <a:cs typeface="Lexend Deca Light"/>
              <a:sym typeface="Lexend Deca Light"/>
            </a:endParaRPr>
          </a:p>
          <a:p>
            <a:pPr indent="-406400" lvl="0" marL="457200" rtl="0" algn="l">
              <a:spcBef>
                <a:spcPts val="0"/>
              </a:spcBef>
              <a:spcAft>
                <a:spcPts val="0"/>
              </a:spcAft>
              <a:buSzPts val="2800"/>
              <a:buFont typeface="Lexend Deca Light"/>
              <a:buChar char="●"/>
            </a:pPr>
            <a:r>
              <a:rPr lang="pt-BR" sz="2800">
                <a:latin typeface="Lexend Deca Light"/>
                <a:ea typeface="Lexend Deca Light"/>
                <a:cs typeface="Lexend Deca Light"/>
                <a:sym typeface="Lexend Deca Light"/>
              </a:rPr>
              <a:t>grammatical features</a:t>
            </a:r>
            <a:endParaRPr sz="2800">
              <a:latin typeface="Lexend Deca Light"/>
              <a:ea typeface="Lexend Deca Light"/>
              <a:cs typeface="Lexend Deca Light"/>
              <a:sym typeface="Lexend Deca Light"/>
            </a:endParaRPr>
          </a:p>
          <a:p>
            <a:pPr indent="-406400" lvl="0" marL="457200" rtl="0" algn="l">
              <a:spcBef>
                <a:spcPts val="0"/>
              </a:spcBef>
              <a:spcAft>
                <a:spcPts val="0"/>
              </a:spcAft>
              <a:buSzPts val="2800"/>
              <a:buFont typeface="Lexend Deca Light"/>
              <a:buChar char="●"/>
            </a:pPr>
            <a:r>
              <a:rPr lang="pt-BR" sz="2800">
                <a:latin typeface="Lexend Deca Light"/>
                <a:ea typeface="Lexend Deca Light"/>
                <a:cs typeface="Lexend Deca Light"/>
                <a:sym typeface="Lexend Deca Light"/>
              </a:rPr>
              <a:t>semantic concepts</a:t>
            </a:r>
            <a:endParaRPr sz="2800">
              <a:latin typeface="Lexend Deca Light"/>
              <a:ea typeface="Lexend Deca Light"/>
              <a:cs typeface="Lexend Deca Light"/>
              <a:sym typeface="Lexend Deca Light"/>
            </a:endParaRPr>
          </a:p>
          <a:p>
            <a:pPr indent="0" lvl="0" marL="0" rtl="0" algn="ctr">
              <a:spcBef>
                <a:spcPts val="0"/>
              </a:spcBef>
              <a:spcAft>
                <a:spcPts val="0"/>
              </a:spcAft>
              <a:buNone/>
            </a:pPr>
            <a:r>
              <a:t/>
            </a:r>
            <a:endParaRPr b="1" sz="2500">
              <a:solidFill>
                <a:srgbClr val="990000"/>
              </a:solidFill>
              <a:latin typeface="Lexend Deca"/>
              <a:ea typeface="Lexend Deca"/>
              <a:cs typeface="Lexend Deca"/>
              <a:sym typeface="Lexend Deca"/>
            </a:endParaRPr>
          </a:p>
          <a:p>
            <a:pPr indent="0" lvl="0" marL="0" rtl="0" algn="ctr">
              <a:spcBef>
                <a:spcPts val="0"/>
              </a:spcBef>
              <a:spcAft>
                <a:spcPts val="0"/>
              </a:spcAft>
              <a:buNone/>
            </a:pPr>
            <a:r>
              <a:rPr b="1" i="1" lang="pt-BR" sz="2500">
                <a:solidFill>
                  <a:srgbClr val="990000"/>
                </a:solidFill>
                <a:latin typeface="Lexend Deca"/>
                <a:ea typeface="Lexend Deca"/>
                <a:cs typeface="Lexend Deca"/>
                <a:sym typeface="Lexend Deca"/>
              </a:rPr>
              <a:t>Often show influence of local languages </a:t>
            </a:r>
            <a:endParaRPr b="1" i="1" sz="2500">
              <a:solidFill>
                <a:srgbClr val="990000"/>
              </a:solidFill>
              <a:latin typeface="Lexend Deca"/>
              <a:ea typeface="Lexend Deca"/>
              <a:cs typeface="Lexend Deca"/>
              <a:sym typeface="Lexend Deca"/>
            </a:endParaRPr>
          </a:p>
          <a:p>
            <a:pPr indent="0" lvl="0" marL="0" rtl="0" algn="l">
              <a:spcBef>
                <a:spcPts val="0"/>
              </a:spcBef>
              <a:spcAft>
                <a:spcPts val="0"/>
              </a:spcAft>
              <a:buNone/>
            </a:pPr>
            <a:r>
              <a:t/>
            </a:r>
            <a:endParaRPr sz="1800">
              <a:solidFill>
                <a:srgbClr val="990000"/>
              </a:solidFill>
              <a:latin typeface="Lexend Deca Light"/>
              <a:ea typeface="Lexend Deca Light"/>
              <a:cs typeface="Lexend Deca Light"/>
              <a:sym typeface="Lexend Deca Light"/>
            </a:endParaRPr>
          </a:p>
          <a:p>
            <a:pPr indent="0" lvl="0" marL="0" rtl="0" algn="l">
              <a:spcBef>
                <a:spcPts val="0"/>
              </a:spcBef>
              <a:spcAft>
                <a:spcPts val="0"/>
              </a:spcAft>
              <a:buNone/>
            </a:pPr>
            <a:r>
              <a:rPr lang="pt-BR" sz="1800">
                <a:latin typeface="Lexend Deca Light"/>
                <a:ea typeface="Lexend Deca Light"/>
                <a:cs typeface="Lexend Deca Light"/>
                <a:sym typeface="Lexend Deca Light"/>
              </a:rPr>
              <a:t>Might exist beside a more formal variety of English, used for more H functions - Singapore English / Singlish</a:t>
            </a:r>
            <a:endParaRPr>
              <a:latin typeface="Lexend Deca Light"/>
              <a:ea typeface="Lexend Deca Light"/>
              <a:cs typeface="Lexend Deca Light"/>
              <a:sym typeface="Lexend Deca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7"/>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Some examples of World Englishes:</a:t>
            </a:r>
            <a:endParaRPr/>
          </a:p>
        </p:txBody>
      </p:sp>
      <p:sp>
        <p:nvSpPr>
          <p:cNvPr id="203" name="Google Shape;203;p37"/>
          <p:cNvSpPr txBox="1"/>
          <p:nvPr/>
        </p:nvSpPr>
        <p:spPr>
          <a:xfrm>
            <a:off x="855700" y="1999725"/>
            <a:ext cx="7230900" cy="304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3100">
                <a:solidFill>
                  <a:srgbClr val="4D5156"/>
                </a:solidFill>
                <a:highlight>
                  <a:srgbClr val="FFFFFF"/>
                </a:highlight>
                <a:latin typeface="Roboto"/>
                <a:ea typeface="Roboto"/>
                <a:cs typeface="Roboto"/>
                <a:sym typeface="Roboto"/>
              </a:rPr>
              <a:t>Bermudian English, Hong Kong English, Indian English, </a:t>
            </a:r>
            <a:r>
              <a:rPr lang="pt-BR" sz="3100">
                <a:solidFill>
                  <a:srgbClr val="4D5156"/>
                </a:solidFill>
                <a:highlight>
                  <a:srgbClr val="FFFFFF"/>
                </a:highlight>
                <a:latin typeface="Roboto"/>
                <a:ea typeface="Roboto"/>
                <a:cs typeface="Roboto"/>
                <a:sym typeface="Roboto"/>
              </a:rPr>
              <a:t>Irish English, </a:t>
            </a:r>
            <a:r>
              <a:rPr lang="pt-BR" sz="3100">
                <a:solidFill>
                  <a:srgbClr val="4D5156"/>
                </a:solidFill>
                <a:highlight>
                  <a:srgbClr val="FFFFFF"/>
                </a:highlight>
                <a:latin typeface="Roboto"/>
                <a:ea typeface="Roboto"/>
                <a:cs typeface="Roboto"/>
                <a:sym typeface="Roboto"/>
              </a:rPr>
              <a:t>Malaysian English, Philippine English, South African English, Nigerian English, and East African English, Singapore English…</a:t>
            </a:r>
            <a:endParaRPr sz="3300">
              <a:solidFill>
                <a:schemeClr val="dk1"/>
              </a:solidFill>
              <a:latin typeface="Lexend Deca Light"/>
              <a:ea typeface="Lexend Deca Light"/>
              <a:cs typeface="Lexend Deca Light"/>
              <a:sym typeface="Lexend Deca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The Three Circles - Braj Kachru </a:t>
            </a:r>
            <a:endParaRPr/>
          </a:p>
        </p:txBody>
      </p:sp>
      <p:sp>
        <p:nvSpPr>
          <p:cNvPr id="209" name="Google Shape;209;p38"/>
          <p:cNvSpPr txBox="1"/>
          <p:nvPr/>
        </p:nvSpPr>
        <p:spPr>
          <a:xfrm>
            <a:off x="795000" y="1571900"/>
            <a:ext cx="7554000" cy="361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2900">
                <a:solidFill>
                  <a:srgbClr val="990000"/>
                </a:solidFill>
                <a:latin typeface="Lexend Deca"/>
                <a:ea typeface="Lexend Deca"/>
                <a:cs typeface="Lexend Deca"/>
                <a:sym typeface="Lexend Deca"/>
              </a:rPr>
              <a:t>INNER CIRCLE</a:t>
            </a:r>
            <a:endParaRPr b="1" sz="2900">
              <a:solidFill>
                <a:srgbClr val="990000"/>
              </a:solidFill>
              <a:latin typeface="Lexend Deca"/>
              <a:ea typeface="Lexend Deca"/>
              <a:cs typeface="Lexend Deca"/>
              <a:sym typeface="Lexend Deca"/>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varieties spoken in countries where English is the first, or </a:t>
            </a:r>
            <a:r>
              <a:rPr b="1" lang="pt-BR" sz="2300">
                <a:latin typeface="Lexend Deca"/>
                <a:ea typeface="Lexend Deca"/>
                <a:cs typeface="Lexend Deca"/>
                <a:sym typeface="Lexend Deca"/>
              </a:rPr>
              <a:t>dominant </a:t>
            </a:r>
            <a:r>
              <a:rPr lang="pt-BR" sz="2300">
                <a:latin typeface="Lexend Deca Light"/>
                <a:ea typeface="Lexend Deca Light"/>
                <a:cs typeface="Lexend Deca Light"/>
                <a:sym typeface="Lexend Deca Light"/>
              </a:rPr>
              <a:t>language - varieties used by native speakers. </a:t>
            </a:r>
            <a:endParaRPr sz="2300">
              <a:latin typeface="Lexend Deca Light"/>
              <a:ea typeface="Lexend Deca Light"/>
              <a:cs typeface="Lexend Deca Light"/>
              <a:sym typeface="Lexend Deca Light"/>
            </a:endParaRPr>
          </a:p>
          <a:p>
            <a:pPr indent="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What 5 </a:t>
            </a:r>
            <a:r>
              <a:rPr lang="pt-BR" sz="2300">
                <a:latin typeface="Lexend Deca Light"/>
                <a:ea typeface="Lexend Deca Light"/>
                <a:cs typeface="Lexend Deca Light"/>
                <a:sym typeface="Lexend Deca Light"/>
              </a:rPr>
              <a:t>countries</a:t>
            </a:r>
            <a:r>
              <a:rPr lang="pt-BR" sz="2300">
                <a:latin typeface="Lexend Deca Light"/>
                <a:ea typeface="Lexend Deca Light"/>
                <a:cs typeface="Lexend Deca Light"/>
                <a:sym typeface="Lexend Deca Light"/>
              </a:rPr>
              <a:t> would you put here? </a:t>
            </a:r>
            <a:endParaRPr sz="2300">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a:p>
            <a:pPr indent="457200" lvl="0" marL="0" rtl="0" algn="l">
              <a:spcBef>
                <a:spcPts val="0"/>
              </a:spcBef>
              <a:spcAft>
                <a:spcPts val="0"/>
              </a:spcAft>
              <a:buNone/>
            </a:pPr>
            <a:r>
              <a:t/>
            </a:r>
            <a:endParaRPr>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9"/>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rgbClr val="990000"/>
                </a:solidFill>
              </a:rPr>
              <a:t>INNER CIRCLE</a:t>
            </a:r>
            <a:endParaRPr b="1">
              <a:solidFill>
                <a:srgbClr val="990000"/>
              </a:solidFill>
            </a:endParaRPr>
          </a:p>
        </p:txBody>
      </p:sp>
      <p:sp>
        <p:nvSpPr>
          <p:cNvPr id="215" name="Google Shape;215;p39"/>
          <p:cNvSpPr txBox="1"/>
          <p:nvPr/>
        </p:nvSpPr>
        <p:spPr>
          <a:xfrm>
            <a:off x="1085675" y="1709375"/>
            <a:ext cx="7589100" cy="30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latin typeface="Lexend Deca Light"/>
                <a:ea typeface="Lexend Deca Light"/>
                <a:cs typeface="Lexend Deca Light"/>
                <a:sym typeface="Lexend Deca Light"/>
              </a:rPr>
              <a:t>varieties spoken in countries where English is the first, or </a:t>
            </a:r>
            <a:r>
              <a:rPr b="1" lang="pt-BR" sz="2300">
                <a:latin typeface="Lexend Deca"/>
                <a:ea typeface="Lexend Deca"/>
                <a:cs typeface="Lexend Deca"/>
                <a:sym typeface="Lexend Deca"/>
              </a:rPr>
              <a:t>dominant </a:t>
            </a:r>
            <a:r>
              <a:rPr lang="pt-BR" sz="2300">
                <a:latin typeface="Lexend Deca Light"/>
                <a:ea typeface="Lexend Deca Light"/>
                <a:cs typeface="Lexend Deca Light"/>
                <a:sym typeface="Lexend Deca Light"/>
              </a:rPr>
              <a:t>language - varieties used by native speakers. </a:t>
            </a:r>
            <a:endParaRPr sz="2300">
              <a:latin typeface="Lexend Deca Light"/>
              <a:ea typeface="Lexend Deca Light"/>
              <a:cs typeface="Lexend Deca Light"/>
              <a:sym typeface="Lexend Deca Light"/>
            </a:endParaRPr>
          </a:p>
          <a:p>
            <a:pPr indent="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What 5 countries would you put here? </a:t>
            </a:r>
            <a:endParaRPr sz="2300">
              <a:latin typeface="Lexend Deca Light"/>
              <a:ea typeface="Lexend Deca Light"/>
              <a:cs typeface="Lexend Deca Light"/>
              <a:sym typeface="Lexend Deca Light"/>
            </a:endParaRPr>
          </a:p>
          <a:p>
            <a:pPr indent="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solidFill>
                  <a:srgbClr val="7F6000"/>
                </a:solidFill>
                <a:latin typeface="Lexend Deca Light"/>
                <a:ea typeface="Lexend Deca Light"/>
                <a:cs typeface="Lexend Deca Light"/>
                <a:sym typeface="Lexend Deca Light"/>
              </a:rPr>
              <a:t>US						UK					Canada</a:t>
            </a:r>
            <a:endParaRPr sz="2300">
              <a:solidFill>
                <a:srgbClr val="7F6000"/>
              </a:solidFill>
              <a:latin typeface="Lexend Deca Light"/>
              <a:ea typeface="Lexend Deca Light"/>
              <a:cs typeface="Lexend Deca Light"/>
              <a:sym typeface="Lexend Deca Light"/>
            </a:endParaRPr>
          </a:p>
          <a:p>
            <a:pPr indent="0" lvl="0" marL="0" rtl="0" algn="l">
              <a:spcBef>
                <a:spcPts val="0"/>
              </a:spcBef>
              <a:spcAft>
                <a:spcPts val="0"/>
              </a:spcAft>
              <a:buNone/>
            </a:pPr>
            <a:r>
              <a:rPr lang="pt-BR" sz="2300">
                <a:solidFill>
                  <a:srgbClr val="7F6000"/>
                </a:solidFill>
                <a:latin typeface="Lexend Deca Light"/>
                <a:ea typeface="Lexend Deca Light"/>
                <a:cs typeface="Lexend Deca Light"/>
                <a:sym typeface="Lexend Deca Light"/>
              </a:rPr>
              <a:t>Australia				New Zealand</a:t>
            </a:r>
            <a:endParaRPr sz="2300">
              <a:solidFill>
                <a:srgbClr val="7F6000"/>
              </a:solidFill>
              <a:latin typeface="Lexend Deca Light"/>
              <a:ea typeface="Lexend Deca Light"/>
              <a:cs typeface="Lexend Deca Light"/>
              <a:sym typeface="Lexend Deca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0"/>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rgbClr val="990000"/>
                </a:solidFill>
              </a:rPr>
              <a:t>OUTER CIRCLE</a:t>
            </a:r>
            <a:endParaRPr b="1">
              <a:solidFill>
                <a:srgbClr val="990000"/>
              </a:solidFill>
            </a:endParaRPr>
          </a:p>
        </p:txBody>
      </p:sp>
      <p:sp>
        <p:nvSpPr>
          <p:cNvPr id="221" name="Google Shape;221;p40"/>
          <p:cNvSpPr txBox="1"/>
          <p:nvPr/>
        </p:nvSpPr>
        <p:spPr>
          <a:xfrm>
            <a:off x="874350" y="1328700"/>
            <a:ext cx="75564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latin typeface="Lexend Deca Light"/>
                <a:ea typeface="Lexend Deca Light"/>
                <a:cs typeface="Lexend Deca Light"/>
                <a:sym typeface="Lexend Deca Light"/>
              </a:rPr>
              <a:t>V</a:t>
            </a:r>
            <a:r>
              <a:rPr lang="pt-BR" sz="2300">
                <a:latin typeface="Lexend Deca Light"/>
                <a:ea typeface="Lexend Deca Light"/>
                <a:cs typeface="Lexend Deca Light"/>
                <a:sym typeface="Lexend Deca Light"/>
              </a:rPr>
              <a:t>arieties </a:t>
            </a:r>
            <a:r>
              <a:rPr b="1" lang="pt-BR" sz="2300">
                <a:latin typeface="Lexend Deca"/>
                <a:ea typeface="Lexend Deca"/>
                <a:cs typeface="Lexend Deca"/>
                <a:sym typeface="Lexend Deca"/>
              </a:rPr>
              <a:t>used </a:t>
            </a:r>
            <a:r>
              <a:rPr lang="pt-BR" sz="2300">
                <a:latin typeface="Lexend Deca Light"/>
                <a:ea typeface="Lexend Deca Light"/>
                <a:cs typeface="Lexend Deca Light"/>
                <a:sym typeface="Lexend Deca Light"/>
              </a:rPr>
              <a:t>where English is a </a:t>
            </a:r>
            <a:r>
              <a:rPr b="1" i="1" lang="pt-BR" sz="2300">
                <a:solidFill>
                  <a:srgbClr val="990000"/>
                </a:solidFill>
                <a:latin typeface="Lexend Deca"/>
                <a:ea typeface="Lexend Deca"/>
                <a:cs typeface="Lexend Deca"/>
                <a:sym typeface="Lexend Deca"/>
              </a:rPr>
              <a:t>second </a:t>
            </a:r>
            <a:r>
              <a:rPr lang="pt-BR" sz="2300">
                <a:latin typeface="Lexend Deca Light"/>
                <a:ea typeface="Lexend Deca Light"/>
                <a:cs typeface="Lexend Deca Light"/>
                <a:sym typeface="Lexend Deca Light"/>
              </a:rPr>
              <a:t>language - so English has a long history of important H functions (government, administration, education, literature), and is well-integrated into society but is a </a:t>
            </a:r>
            <a:r>
              <a:rPr b="1" lang="pt-BR" sz="2300" u="sng">
                <a:latin typeface="Lexend Deca"/>
                <a:ea typeface="Lexend Deca"/>
                <a:cs typeface="Lexend Deca"/>
                <a:sym typeface="Lexend Deca"/>
              </a:rPr>
              <a:t>second </a:t>
            </a:r>
            <a:r>
              <a:rPr lang="pt-BR" sz="2300">
                <a:latin typeface="Lexend Deca Light"/>
                <a:ea typeface="Lexend Deca Light"/>
                <a:cs typeface="Lexend Deca Light"/>
                <a:sym typeface="Lexend Deca Light"/>
              </a:rPr>
              <a:t>language for these places.  </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rPr lang="pt-BR" sz="2300">
                <a:latin typeface="Lexend Deca Light"/>
                <a:ea typeface="Lexend Deca Light"/>
                <a:cs typeface="Lexend Deca Light"/>
                <a:sym typeface="Lexend Deca Light"/>
              </a:rPr>
              <a:t>Often these are former colonies.</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How many can we list?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Hint:  there are a lot - shoot for 14</a:t>
            </a:r>
            <a:endParaRPr sz="2300">
              <a:latin typeface="Lexend Deca Light"/>
              <a:ea typeface="Lexend Deca Light"/>
              <a:cs typeface="Lexend Deca Light"/>
              <a:sym typeface="Lexend Deca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1"/>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rgbClr val="990000"/>
                </a:solidFill>
              </a:rPr>
              <a:t>OUTER CIRCLE</a:t>
            </a:r>
            <a:endParaRPr b="1">
              <a:solidFill>
                <a:srgbClr val="990000"/>
              </a:solidFill>
            </a:endParaRPr>
          </a:p>
        </p:txBody>
      </p:sp>
      <p:sp>
        <p:nvSpPr>
          <p:cNvPr id="227" name="Google Shape;227;p41"/>
          <p:cNvSpPr txBox="1"/>
          <p:nvPr/>
        </p:nvSpPr>
        <p:spPr>
          <a:xfrm>
            <a:off x="1832725" y="1563825"/>
            <a:ext cx="2279100" cy="34479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pt-BR" sz="2300">
                <a:latin typeface="Lexend Deca Light"/>
                <a:ea typeface="Lexend Deca Light"/>
                <a:cs typeface="Lexend Deca Light"/>
                <a:sym typeface="Lexend Deca Light"/>
              </a:rPr>
              <a:t>India</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rPr lang="pt-BR" sz="2300">
                <a:latin typeface="Lexend Deca Light"/>
                <a:ea typeface="Lexend Deca Light"/>
                <a:cs typeface="Lexend Deca Light"/>
                <a:sym typeface="Lexend Deca Light"/>
              </a:rPr>
              <a:t>Bangladesh</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rPr lang="pt-BR" sz="2300">
                <a:latin typeface="Lexend Deca Light"/>
                <a:ea typeface="Lexend Deca Light"/>
                <a:cs typeface="Lexend Deca Light"/>
                <a:sym typeface="Lexend Deca Light"/>
              </a:rPr>
              <a:t>Pakistan</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rPr lang="pt-BR" sz="2300">
                <a:latin typeface="Lexend Deca Light"/>
                <a:ea typeface="Lexend Deca Light"/>
                <a:cs typeface="Lexend Deca Light"/>
                <a:sym typeface="Lexend Deca Light"/>
              </a:rPr>
              <a:t>Malaysia</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rPr lang="pt-BR" sz="2300">
                <a:latin typeface="Lexend Deca Light"/>
                <a:ea typeface="Lexend Deca Light"/>
                <a:cs typeface="Lexend Deca Light"/>
                <a:sym typeface="Lexend Deca Light"/>
              </a:rPr>
              <a:t>Philippines</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rPr lang="pt-BR" sz="2300">
                <a:latin typeface="Lexend Deca Light"/>
                <a:ea typeface="Lexend Deca Light"/>
                <a:cs typeface="Lexend Deca Light"/>
                <a:sym typeface="Lexend Deca Light"/>
              </a:rPr>
              <a:t>Sri Lanka</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rPr lang="pt-BR" sz="2300">
                <a:latin typeface="Lexend Deca Light"/>
                <a:ea typeface="Lexend Deca Light"/>
                <a:cs typeface="Lexend Deca Light"/>
                <a:sym typeface="Lexend Deca Light"/>
              </a:rPr>
              <a:t>Singapore</a:t>
            </a:r>
            <a:endParaRPr sz="2300">
              <a:latin typeface="Lexend Deca Light"/>
              <a:ea typeface="Lexend Deca Light"/>
              <a:cs typeface="Lexend Deca Light"/>
              <a:sym typeface="Lexend Deca Light"/>
            </a:endParaRPr>
          </a:p>
          <a:p>
            <a:pPr indent="457200" lvl="0" marL="0" rtl="0" algn="l">
              <a:spcBef>
                <a:spcPts val="0"/>
              </a:spcBef>
              <a:spcAft>
                <a:spcPts val="0"/>
              </a:spcAft>
              <a:buNone/>
            </a:pPr>
            <a:r>
              <a:t/>
            </a:r>
            <a:endParaRPr>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p:txBody>
      </p:sp>
      <p:sp>
        <p:nvSpPr>
          <p:cNvPr id="228" name="Google Shape;228;p41"/>
          <p:cNvSpPr txBox="1"/>
          <p:nvPr/>
        </p:nvSpPr>
        <p:spPr>
          <a:xfrm>
            <a:off x="5258900" y="1679225"/>
            <a:ext cx="2633400" cy="266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latin typeface="Lexend Deca Light"/>
                <a:ea typeface="Lexend Deca Light"/>
                <a:cs typeface="Lexend Deca Light"/>
                <a:sym typeface="Lexend Deca Light"/>
              </a:rPr>
              <a:t>Ghana</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Zimbabwe</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Tanzania</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Kenya</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Nigeria</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South Africa</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Zambia</a:t>
            </a:r>
            <a:endParaRPr sz="1800">
              <a:latin typeface="Lexend Deca Light"/>
              <a:ea typeface="Lexend Deca Light"/>
              <a:cs typeface="Lexend Deca Light"/>
              <a:sym typeface="Lexend Deca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2"/>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rgbClr val="990000"/>
                </a:solidFill>
              </a:rPr>
              <a:t>EXPANDING CIRCLE</a:t>
            </a:r>
            <a:endParaRPr b="1">
              <a:solidFill>
                <a:srgbClr val="990000"/>
              </a:solidFill>
            </a:endParaRPr>
          </a:p>
        </p:txBody>
      </p:sp>
      <p:sp>
        <p:nvSpPr>
          <p:cNvPr id="234" name="Google Shape;234;p42"/>
          <p:cNvSpPr txBox="1"/>
          <p:nvPr/>
        </p:nvSpPr>
        <p:spPr>
          <a:xfrm>
            <a:off x="1189850" y="1925450"/>
            <a:ext cx="6660300" cy="230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300">
                <a:latin typeface="Lexend Deca Light"/>
                <a:ea typeface="Lexend Deca Light"/>
                <a:cs typeface="Lexend Deca Light"/>
                <a:sym typeface="Lexend Deca Light"/>
              </a:rPr>
              <a:t>Places where </a:t>
            </a:r>
            <a:r>
              <a:rPr lang="pt-BR" sz="2300">
                <a:latin typeface="Lexend Deca Light"/>
                <a:ea typeface="Lexend Deca Light"/>
                <a:cs typeface="Lexend Deca Light"/>
                <a:sym typeface="Lexend Deca Light"/>
              </a:rPr>
              <a:t>English is </a:t>
            </a:r>
            <a:r>
              <a:rPr b="1" lang="pt-BR" sz="2300">
                <a:latin typeface="Lexend Deca"/>
                <a:ea typeface="Lexend Deca"/>
                <a:cs typeface="Lexend Deca"/>
                <a:sym typeface="Lexend Deca"/>
              </a:rPr>
              <a:t>studied </a:t>
            </a:r>
            <a:r>
              <a:rPr lang="pt-BR" sz="2300">
                <a:latin typeface="Lexend Deca Light"/>
                <a:ea typeface="Lexend Deca Light"/>
                <a:cs typeface="Lexend Deca Light"/>
                <a:sym typeface="Lexend Deca Light"/>
              </a:rPr>
              <a:t>and used as an additional language for business or higher education (scientific or technical study)</a:t>
            </a:r>
            <a:endParaRPr sz="2300">
              <a:latin typeface="Lexend Deca Light"/>
              <a:ea typeface="Lexend Deca Light"/>
              <a:cs typeface="Lexend Deca Light"/>
              <a:sym typeface="Lexend Deca Light"/>
            </a:endParaRPr>
          </a:p>
          <a:p>
            <a:pPr indent="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What countries do you think would fit here? </a:t>
            </a:r>
            <a:endParaRPr sz="2300">
              <a:latin typeface="Lexend Deca Light"/>
              <a:ea typeface="Lexend Deca Light"/>
              <a:cs typeface="Lexend Deca Light"/>
              <a:sym typeface="Lexend Deca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3"/>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pt-BR">
                <a:solidFill>
                  <a:srgbClr val="990000"/>
                </a:solidFill>
              </a:rPr>
              <a:t>EXPANDING CIRCLE</a:t>
            </a:r>
            <a:endParaRPr b="1">
              <a:solidFill>
                <a:srgbClr val="990000"/>
              </a:solidFill>
            </a:endParaRPr>
          </a:p>
        </p:txBody>
      </p:sp>
      <p:sp>
        <p:nvSpPr>
          <p:cNvPr id="240" name="Google Shape;240;p43"/>
          <p:cNvSpPr txBox="1"/>
          <p:nvPr/>
        </p:nvSpPr>
        <p:spPr>
          <a:xfrm>
            <a:off x="1855675" y="1524900"/>
            <a:ext cx="17325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latin typeface="Lexend Deca Light"/>
                <a:ea typeface="Lexend Deca Light"/>
                <a:cs typeface="Lexend Deca Light"/>
                <a:sym typeface="Lexend Deca Light"/>
              </a:rPr>
              <a:t>China</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Japan</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Taiwan</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Korea</a:t>
            </a:r>
            <a:endParaRPr sz="2400">
              <a:latin typeface="Lexend Deca Light"/>
              <a:ea typeface="Lexend Deca Light"/>
              <a:cs typeface="Lexend Deca Light"/>
              <a:sym typeface="Lexend Deca Light"/>
            </a:endParaRPr>
          </a:p>
          <a:p>
            <a:pPr indent="0" lvl="0" marL="0" rtl="0" algn="l">
              <a:spcBef>
                <a:spcPts val="0"/>
              </a:spcBef>
              <a:spcAft>
                <a:spcPts val="0"/>
              </a:spcAft>
              <a:buNone/>
            </a:pPr>
            <a:r>
              <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Indonesia</a:t>
            </a:r>
            <a:endParaRPr sz="2400">
              <a:latin typeface="Lexend Deca Light"/>
              <a:ea typeface="Lexend Deca Light"/>
              <a:cs typeface="Lexend Deca Light"/>
              <a:sym typeface="Lexend Deca Light"/>
            </a:endParaRPr>
          </a:p>
          <a:p>
            <a:pPr indent="0" lvl="0" marL="0" rtl="0" algn="l">
              <a:spcBef>
                <a:spcPts val="0"/>
              </a:spcBef>
              <a:spcAft>
                <a:spcPts val="0"/>
              </a:spcAft>
              <a:buNone/>
            </a:pPr>
            <a:r>
              <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Nepal.  </a:t>
            </a:r>
            <a:endParaRPr sz="2400">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p:txBody>
      </p:sp>
      <p:sp>
        <p:nvSpPr>
          <p:cNvPr id="241" name="Google Shape;241;p43"/>
          <p:cNvSpPr txBox="1"/>
          <p:nvPr/>
        </p:nvSpPr>
        <p:spPr>
          <a:xfrm>
            <a:off x="5143500" y="1524900"/>
            <a:ext cx="35727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latin typeface="Lexend Deca Light"/>
                <a:ea typeface="Lexend Deca Light"/>
                <a:cs typeface="Lexend Deca Light"/>
                <a:sym typeface="Lexend Deca Light"/>
              </a:rPr>
              <a:t>Egypt</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Saudi Arabia</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Israel</a:t>
            </a:r>
            <a:endParaRPr sz="2400">
              <a:latin typeface="Lexend Deca Light"/>
              <a:ea typeface="Lexend Deca Light"/>
              <a:cs typeface="Lexend Deca Light"/>
              <a:sym typeface="Lexend Deca Light"/>
            </a:endParaRPr>
          </a:p>
          <a:p>
            <a:pPr indent="0" lvl="0" marL="0" rtl="0" algn="l">
              <a:spcBef>
                <a:spcPts val="0"/>
              </a:spcBef>
              <a:spcAft>
                <a:spcPts val="0"/>
              </a:spcAft>
              <a:buNone/>
            </a:pPr>
            <a:r>
              <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South America</a:t>
            </a:r>
            <a:endParaRPr sz="2400">
              <a:latin typeface="Lexend Deca Light"/>
              <a:ea typeface="Lexend Deca Light"/>
              <a:cs typeface="Lexend Deca Light"/>
              <a:sym typeface="Lexend Deca Light"/>
            </a:endParaRPr>
          </a:p>
          <a:p>
            <a:pPr indent="0" lvl="0" marL="0" rtl="0" algn="l">
              <a:spcBef>
                <a:spcPts val="0"/>
              </a:spcBef>
              <a:spcAft>
                <a:spcPts val="0"/>
              </a:spcAft>
              <a:buNone/>
            </a:pPr>
            <a:r>
              <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Caribbean Countries</a:t>
            </a:r>
            <a:endParaRPr sz="2400">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idx="1" type="body"/>
          </p:nvPr>
        </p:nvSpPr>
        <p:spPr>
          <a:xfrm>
            <a:off x="499000" y="1399000"/>
            <a:ext cx="7861200" cy="374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700"/>
              <a:t>English is English, right?  There is only one English… </a:t>
            </a:r>
            <a:endParaRPr sz="1700"/>
          </a:p>
          <a:p>
            <a:pPr indent="0" lvl="0" marL="0" rtl="0" algn="l">
              <a:spcBef>
                <a:spcPts val="0"/>
              </a:spcBef>
              <a:spcAft>
                <a:spcPts val="0"/>
              </a:spcAft>
              <a:buNone/>
            </a:pPr>
            <a:r>
              <a:rPr lang="pt-BR" sz="1700"/>
              <a:t> </a:t>
            </a:r>
            <a:endParaRPr sz="1700"/>
          </a:p>
          <a:p>
            <a:pPr indent="0" lvl="0" marL="914400" rtl="0" algn="l">
              <a:spcBef>
                <a:spcPts val="0"/>
              </a:spcBef>
              <a:spcAft>
                <a:spcPts val="0"/>
              </a:spcAft>
              <a:buNone/>
            </a:pPr>
            <a:r>
              <a:rPr lang="pt-BR" sz="1700"/>
              <a:t>Well, Australian and British English - but those are just cute accents, right?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lang="pt-BR" sz="1700"/>
              <a:t>Let’s think about all this a completely different way - and open the door to - </a:t>
            </a:r>
            <a:endParaRPr sz="1700"/>
          </a:p>
          <a:p>
            <a:pPr indent="0" lvl="0" marL="0" rtl="0" algn="ctr">
              <a:spcBef>
                <a:spcPts val="0"/>
              </a:spcBef>
              <a:spcAft>
                <a:spcPts val="0"/>
              </a:spcAft>
              <a:buNone/>
            </a:pPr>
            <a:r>
              <a:rPr lang="pt-BR" sz="2900">
                <a:solidFill>
                  <a:srgbClr val="741B47"/>
                </a:solidFill>
                <a:latin typeface="Pacifico"/>
                <a:ea typeface="Pacifico"/>
                <a:cs typeface="Pacifico"/>
                <a:sym typeface="Pacifico"/>
              </a:rPr>
              <a:t>World Englishes!</a:t>
            </a:r>
            <a:endParaRPr sz="2900">
              <a:solidFill>
                <a:srgbClr val="741B47"/>
              </a:solidFill>
              <a:latin typeface="Pacifico"/>
              <a:ea typeface="Pacifico"/>
              <a:cs typeface="Pacifico"/>
              <a:sym typeface="Pacifico"/>
            </a:endParaRPr>
          </a:p>
          <a:p>
            <a:pPr indent="0" lvl="0" marL="0" rtl="0" algn="l">
              <a:spcBef>
                <a:spcPts val="0"/>
              </a:spcBef>
              <a:spcAft>
                <a:spcPts val="0"/>
              </a:spcAft>
              <a:buNone/>
            </a:pPr>
            <a:r>
              <a:t/>
            </a:r>
            <a:endParaRPr sz="1700"/>
          </a:p>
          <a:p>
            <a:pPr indent="457200" lvl="0" marL="914400" rtl="0" algn="l">
              <a:spcBef>
                <a:spcPts val="0"/>
              </a:spcBef>
              <a:spcAft>
                <a:spcPts val="0"/>
              </a:spcAft>
              <a:buNone/>
            </a:pPr>
            <a:r>
              <a:rPr lang="pt-BR" sz="1700"/>
              <a:t>also called </a:t>
            </a:r>
            <a:r>
              <a:rPr i="1" lang="pt-BR" sz="1700"/>
              <a:t>New Englishes, Nativized Varieties</a:t>
            </a:r>
            <a:endParaRPr sz="1700"/>
          </a:p>
          <a:p>
            <a:pPr indent="0" lvl="0" marL="0" rtl="0" algn="l">
              <a:spcBef>
                <a:spcPts val="0"/>
              </a:spcBef>
              <a:spcAft>
                <a:spcPts val="0"/>
              </a:spcAft>
              <a:buNone/>
            </a:pPr>
            <a:r>
              <a:t/>
            </a:r>
            <a:endParaRPr/>
          </a:p>
        </p:txBody>
      </p:sp>
      <p:sp>
        <p:nvSpPr>
          <p:cNvPr id="139" name="Google Shape;139;p26"/>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Get ready to have your mind expanded!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4"/>
          <p:cNvSpPr txBox="1"/>
          <p:nvPr>
            <p:ph type="title"/>
          </p:nvPr>
        </p:nvSpPr>
        <p:spPr>
          <a:xfrm>
            <a:off x="713125" y="539500"/>
            <a:ext cx="7717500" cy="425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7" name="Google Shape;247;p44"/>
          <p:cNvPicPr preferRelativeResize="0"/>
          <p:nvPr/>
        </p:nvPicPr>
        <p:blipFill>
          <a:blip r:embed="rId3">
            <a:alphaModFix/>
          </a:blip>
          <a:stretch>
            <a:fillRect/>
          </a:stretch>
        </p:blipFill>
        <p:spPr>
          <a:xfrm>
            <a:off x="1694050" y="315700"/>
            <a:ext cx="5601775" cy="4481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5"/>
          <p:cNvSpPr txBox="1"/>
          <p:nvPr/>
        </p:nvSpPr>
        <p:spPr>
          <a:xfrm>
            <a:off x="-693300" y="843325"/>
            <a:ext cx="9837300" cy="4386900"/>
          </a:xfrm>
          <a:prstGeom prst="rect">
            <a:avLst/>
          </a:prstGeom>
          <a:noFill/>
          <a:ln>
            <a:noFill/>
          </a:ln>
        </p:spPr>
        <p:txBody>
          <a:bodyPr anchorCtr="0" anchor="t" bIns="91425" lIns="91425" spcFirstLastPara="1" rIns="91425" wrap="square" tIns="91425">
            <a:spAutoFit/>
          </a:bodyPr>
          <a:lstStyle/>
          <a:p>
            <a:pPr indent="0" lvl="0" marL="1828800" rtl="0" algn="l">
              <a:spcBef>
                <a:spcPts val="0"/>
              </a:spcBef>
              <a:spcAft>
                <a:spcPts val="0"/>
              </a:spcAft>
              <a:buNone/>
            </a:pPr>
            <a:r>
              <a:rPr lang="pt-BR" sz="2100">
                <a:solidFill>
                  <a:schemeClr val="dk1"/>
                </a:solidFill>
                <a:latin typeface="Lexend Deca Light"/>
                <a:ea typeface="Lexend Deca Light"/>
                <a:cs typeface="Lexend Deca Light"/>
                <a:sym typeface="Lexend Deca Light"/>
              </a:rPr>
              <a:t>Native Speakers:  </a:t>
            </a:r>
            <a:endParaRPr sz="2100">
              <a:solidFill>
                <a:schemeClr val="dk1"/>
              </a:solidFill>
              <a:latin typeface="Lexend Deca Light"/>
              <a:ea typeface="Lexend Deca Light"/>
              <a:cs typeface="Lexend Deca Light"/>
              <a:sym typeface="Lexend Deca Light"/>
            </a:endParaRPr>
          </a:p>
          <a:p>
            <a:pPr indent="-361950" lvl="0" marL="2286000" rtl="0" algn="l">
              <a:spcBef>
                <a:spcPts val="0"/>
              </a:spcBef>
              <a:spcAft>
                <a:spcPts val="0"/>
              </a:spcAft>
              <a:buClr>
                <a:schemeClr val="dk1"/>
              </a:buClr>
              <a:buSzPts val="2100"/>
              <a:buFont typeface="Lexend Deca Light"/>
              <a:buChar char="●"/>
            </a:pPr>
            <a:r>
              <a:rPr lang="pt-BR" sz="2100">
                <a:solidFill>
                  <a:schemeClr val="dk1"/>
                </a:solidFill>
                <a:latin typeface="Lexend Deca Light"/>
                <a:ea typeface="Lexend Deca Light"/>
                <a:cs typeface="Lexend Deca Light"/>
                <a:sym typeface="Lexend Deca Light"/>
              </a:rPr>
              <a:t>The US - 306 million</a:t>
            </a:r>
            <a:endParaRPr sz="2100">
              <a:solidFill>
                <a:schemeClr val="dk1"/>
              </a:solidFill>
              <a:latin typeface="Lexend Deca Light"/>
              <a:ea typeface="Lexend Deca Light"/>
              <a:cs typeface="Lexend Deca Light"/>
              <a:sym typeface="Lexend Deca Light"/>
            </a:endParaRPr>
          </a:p>
          <a:p>
            <a:pPr indent="-361950" lvl="0" marL="2286000" rtl="0" algn="l">
              <a:spcBef>
                <a:spcPts val="0"/>
              </a:spcBef>
              <a:spcAft>
                <a:spcPts val="0"/>
              </a:spcAft>
              <a:buClr>
                <a:schemeClr val="dk1"/>
              </a:buClr>
              <a:buSzPts val="2100"/>
              <a:buFont typeface="Lexend Deca Light"/>
              <a:buChar char="●"/>
            </a:pPr>
            <a:r>
              <a:rPr lang="pt-BR" sz="2100">
                <a:solidFill>
                  <a:schemeClr val="dk1"/>
                </a:solidFill>
                <a:latin typeface="Lexend Deca Light"/>
                <a:ea typeface="Lexend Deca Light"/>
                <a:cs typeface="Lexend Deca Light"/>
                <a:sym typeface="Lexend Deca Light"/>
              </a:rPr>
              <a:t>India - 265 </a:t>
            </a:r>
            <a:r>
              <a:rPr lang="pt-BR" sz="2100">
                <a:solidFill>
                  <a:schemeClr val="dk1"/>
                </a:solidFill>
                <a:latin typeface="Lexend Deca Light"/>
                <a:ea typeface="Lexend Deca Light"/>
                <a:cs typeface="Lexend Deca Light"/>
                <a:sym typeface="Lexend Deca Light"/>
              </a:rPr>
              <a:t>million</a:t>
            </a:r>
            <a:endParaRPr sz="2100">
              <a:solidFill>
                <a:schemeClr val="dk1"/>
              </a:solidFill>
              <a:latin typeface="Lexend Deca Light"/>
              <a:ea typeface="Lexend Deca Light"/>
              <a:cs typeface="Lexend Deca Light"/>
              <a:sym typeface="Lexend Deca Light"/>
            </a:endParaRPr>
          </a:p>
          <a:p>
            <a:pPr indent="-361950" lvl="0" marL="2286000" rtl="0" algn="l">
              <a:spcBef>
                <a:spcPts val="0"/>
              </a:spcBef>
              <a:spcAft>
                <a:spcPts val="0"/>
              </a:spcAft>
              <a:buClr>
                <a:schemeClr val="dk1"/>
              </a:buClr>
              <a:buSzPts val="2100"/>
              <a:buFont typeface="Lexend Deca Light"/>
              <a:buChar char="●"/>
            </a:pPr>
            <a:r>
              <a:rPr lang="pt-BR" sz="2100">
                <a:solidFill>
                  <a:schemeClr val="dk1"/>
                </a:solidFill>
                <a:latin typeface="Lexend Deca Light"/>
                <a:ea typeface="Lexend Deca Light"/>
                <a:cs typeface="Lexend Deca Light"/>
                <a:sym typeface="Lexend Deca Light"/>
              </a:rPr>
              <a:t>Pakistan - 104 </a:t>
            </a:r>
            <a:r>
              <a:rPr lang="pt-BR" sz="2100">
                <a:solidFill>
                  <a:schemeClr val="dk1"/>
                </a:solidFill>
                <a:latin typeface="Lexend Deca Light"/>
                <a:ea typeface="Lexend Deca Light"/>
                <a:cs typeface="Lexend Deca Light"/>
                <a:sym typeface="Lexend Deca Light"/>
              </a:rPr>
              <a:t>million</a:t>
            </a:r>
            <a:endParaRPr sz="2100">
              <a:solidFill>
                <a:schemeClr val="dk1"/>
              </a:solidFill>
              <a:latin typeface="Lexend Deca Light"/>
              <a:ea typeface="Lexend Deca Light"/>
              <a:cs typeface="Lexend Deca Light"/>
              <a:sym typeface="Lexend Deca Light"/>
            </a:endParaRPr>
          </a:p>
          <a:p>
            <a:pPr indent="-361950" lvl="0" marL="2286000" rtl="0" algn="l">
              <a:spcBef>
                <a:spcPts val="0"/>
              </a:spcBef>
              <a:spcAft>
                <a:spcPts val="0"/>
              </a:spcAft>
              <a:buClr>
                <a:schemeClr val="dk1"/>
              </a:buClr>
              <a:buSzPts val="2100"/>
              <a:buFont typeface="Lexend Deca Light"/>
              <a:buChar char="●"/>
            </a:pPr>
            <a:r>
              <a:rPr lang="pt-BR" sz="2100">
                <a:solidFill>
                  <a:schemeClr val="dk1"/>
                </a:solidFill>
                <a:latin typeface="Lexend Deca Light"/>
                <a:ea typeface="Lexend Deca Light"/>
                <a:cs typeface="Lexend Deca Light"/>
                <a:sym typeface="Lexend Deca Light"/>
              </a:rPr>
              <a:t>UK- 68 </a:t>
            </a:r>
            <a:r>
              <a:rPr lang="pt-BR" sz="2100">
                <a:solidFill>
                  <a:schemeClr val="dk1"/>
                </a:solidFill>
                <a:latin typeface="Lexend Deca Light"/>
                <a:ea typeface="Lexend Deca Light"/>
                <a:cs typeface="Lexend Deca Light"/>
                <a:sym typeface="Lexend Deca Light"/>
              </a:rPr>
              <a:t>million</a:t>
            </a:r>
            <a:endParaRPr sz="2100">
              <a:solidFill>
                <a:schemeClr val="dk1"/>
              </a:solidFill>
              <a:latin typeface="Lexend Deca Light"/>
              <a:ea typeface="Lexend Deca Light"/>
              <a:cs typeface="Lexend Deca Light"/>
              <a:sym typeface="Lexend Deca Light"/>
            </a:endParaRPr>
          </a:p>
          <a:p>
            <a:pPr indent="-361950" lvl="0" marL="2286000" rtl="0" algn="l">
              <a:spcBef>
                <a:spcPts val="0"/>
              </a:spcBef>
              <a:spcAft>
                <a:spcPts val="0"/>
              </a:spcAft>
              <a:buClr>
                <a:schemeClr val="dk1"/>
              </a:buClr>
              <a:buSzPts val="2100"/>
              <a:buFont typeface="Lexend Deca Light"/>
              <a:buChar char="●"/>
            </a:pPr>
            <a:r>
              <a:rPr lang="pt-BR" sz="2100">
                <a:solidFill>
                  <a:schemeClr val="dk1"/>
                </a:solidFill>
                <a:latin typeface="Lexend Deca Light"/>
                <a:ea typeface="Lexend Deca Light"/>
                <a:cs typeface="Lexend Deca Light"/>
                <a:sym typeface="Lexend Deca Light"/>
              </a:rPr>
              <a:t>Nigeria - 60 million</a:t>
            </a:r>
            <a:endParaRPr sz="21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21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sz="2100">
                <a:solidFill>
                  <a:schemeClr val="dk1"/>
                </a:solidFill>
                <a:latin typeface="Lexend Deca Light"/>
                <a:ea typeface="Lexend Deca Light"/>
                <a:cs typeface="Lexend Deca Light"/>
                <a:sym typeface="Lexend Deca Light"/>
              </a:rPr>
              <a:t>As of 2022, about 373 million native speakers of English</a:t>
            </a:r>
            <a:endParaRPr sz="21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21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sz="2100">
                <a:solidFill>
                  <a:schemeClr val="dk1"/>
                </a:solidFill>
                <a:latin typeface="Lexend Deca Light"/>
                <a:ea typeface="Lexend Deca Light"/>
                <a:cs typeface="Lexend Deca Light"/>
                <a:sym typeface="Lexend Deca Light"/>
              </a:rPr>
              <a:t>As of 2003, non-native speakers outnumbered native speakers by a ratio of 3:1.  </a:t>
            </a:r>
            <a:endParaRPr sz="21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21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sz="2100">
                <a:solidFill>
                  <a:schemeClr val="dk1"/>
                </a:solidFill>
                <a:latin typeface="Lexend Deca Light"/>
                <a:ea typeface="Lexend Deca Light"/>
                <a:cs typeface="Lexend Deca Light"/>
                <a:sym typeface="Lexend Deca Light"/>
              </a:rPr>
              <a:t>Total number of English speakers?  Somewhere between 1.5 billion - 2 billion</a:t>
            </a:r>
            <a:endParaRPr sz="2100">
              <a:solidFill>
                <a:schemeClr val="dk1"/>
              </a:solidFill>
              <a:latin typeface="Lexend Deca Light"/>
              <a:ea typeface="Lexend Deca Light"/>
              <a:cs typeface="Lexend Deca Light"/>
              <a:sym typeface="Lexend Deca Light"/>
            </a:endParaRPr>
          </a:p>
        </p:txBody>
      </p:sp>
      <p:sp>
        <p:nvSpPr>
          <p:cNvPr id="253" name="Google Shape;253;p45"/>
          <p:cNvSpPr txBox="1"/>
          <p:nvPr/>
        </p:nvSpPr>
        <p:spPr>
          <a:xfrm>
            <a:off x="221425" y="258325"/>
            <a:ext cx="66426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600">
                <a:solidFill>
                  <a:schemeClr val="dk1"/>
                </a:solidFill>
                <a:latin typeface="Lexend Deca Light"/>
                <a:ea typeface="Lexend Deca Light"/>
                <a:cs typeface="Lexend Deca Light"/>
                <a:sym typeface="Lexend Deca Light"/>
              </a:rPr>
              <a:t>By the numbers….</a:t>
            </a:r>
            <a:endParaRPr sz="2600">
              <a:solidFill>
                <a:schemeClr val="dk1"/>
              </a:solidFill>
              <a:latin typeface="Lexend Deca Light"/>
              <a:ea typeface="Lexend Deca Light"/>
              <a:cs typeface="Lexend Deca Light"/>
              <a:sym typeface="Lexend Deca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6"/>
          <p:cNvSpPr txBox="1"/>
          <p:nvPr>
            <p:ph type="title"/>
          </p:nvPr>
        </p:nvSpPr>
        <p:spPr>
          <a:xfrm>
            <a:off x="665175" y="462575"/>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WOW!</a:t>
            </a:r>
            <a:endParaRPr/>
          </a:p>
        </p:txBody>
      </p:sp>
      <p:sp>
        <p:nvSpPr>
          <p:cNvPr id="259" name="Google Shape;259;p46"/>
          <p:cNvSpPr txBox="1"/>
          <p:nvPr/>
        </p:nvSpPr>
        <p:spPr>
          <a:xfrm>
            <a:off x="607500" y="1243175"/>
            <a:ext cx="79290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600">
                <a:latin typeface="Lexend Deca Light"/>
                <a:ea typeface="Lexend Deca Light"/>
                <a:cs typeface="Lexend Deca Light"/>
                <a:sym typeface="Lexend Deca Light"/>
              </a:rPr>
              <a:t>Here is a head-spinner:  </a:t>
            </a:r>
            <a:endParaRPr sz="1600">
              <a:latin typeface="Lexend Deca Light"/>
              <a:ea typeface="Lexend Deca Light"/>
              <a:cs typeface="Lexend Deca Light"/>
              <a:sym typeface="Lexend Deca Light"/>
            </a:endParaRPr>
          </a:p>
          <a:p>
            <a:pPr indent="0" lvl="0" marL="0" rtl="0" algn="l">
              <a:spcBef>
                <a:spcPts val="0"/>
              </a:spcBef>
              <a:spcAft>
                <a:spcPts val="0"/>
              </a:spcAft>
              <a:buNone/>
            </a:pPr>
            <a:r>
              <a:t/>
            </a:r>
            <a:endParaRPr sz="1600">
              <a:latin typeface="Lexend Deca Light"/>
              <a:ea typeface="Lexend Deca Light"/>
              <a:cs typeface="Lexend Deca Light"/>
              <a:sym typeface="Lexend Deca Light"/>
            </a:endParaRPr>
          </a:p>
          <a:p>
            <a:pPr indent="0" lvl="0" marL="0" rtl="0" algn="l">
              <a:spcBef>
                <a:spcPts val="0"/>
              </a:spcBef>
              <a:spcAft>
                <a:spcPts val="0"/>
              </a:spcAft>
              <a:buNone/>
            </a:pPr>
            <a:r>
              <a:rPr i="1" lang="pt-BR" sz="2300">
                <a:solidFill>
                  <a:srgbClr val="A64D79"/>
                </a:solidFill>
                <a:latin typeface="Lexend Deca Light"/>
                <a:ea typeface="Lexend Deca Light"/>
                <a:cs typeface="Lexend Deca Light"/>
                <a:sym typeface="Lexend Deca Light"/>
              </a:rPr>
              <a:t>…globalisation means there are now </a:t>
            </a:r>
            <a:r>
              <a:rPr b="1" i="1" lang="pt-BR" sz="2300">
                <a:solidFill>
                  <a:srgbClr val="A64D79"/>
                </a:solidFill>
                <a:latin typeface="Lexend Deca"/>
                <a:ea typeface="Lexend Deca"/>
                <a:cs typeface="Lexend Deca"/>
                <a:sym typeface="Lexend Deca"/>
              </a:rPr>
              <a:t>many more speakers of English in the outer and expanding circles than in the inner circle,</a:t>
            </a:r>
            <a:r>
              <a:rPr i="1" lang="pt-BR" sz="2300">
                <a:solidFill>
                  <a:srgbClr val="A64D79"/>
                </a:solidFill>
                <a:latin typeface="Lexend Deca Light"/>
                <a:ea typeface="Lexend Deca Light"/>
                <a:cs typeface="Lexend Deca Light"/>
                <a:sym typeface="Lexend Deca Light"/>
              </a:rPr>
              <a:t> and with English as </a:t>
            </a:r>
            <a:r>
              <a:rPr i="1" lang="pt-BR" sz="2300">
                <a:solidFill>
                  <a:srgbClr val="A64D79"/>
                </a:solidFill>
                <a:latin typeface="Lexend Deca Light"/>
                <a:ea typeface="Lexend Deca Light"/>
                <a:cs typeface="Lexend Deca Light"/>
                <a:sym typeface="Lexend Deca Light"/>
              </a:rPr>
              <a:t>the</a:t>
            </a:r>
            <a:r>
              <a:rPr i="1" lang="pt-BR" sz="2300">
                <a:solidFill>
                  <a:srgbClr val="A64D79"/>
                </a:solidFill>
                <a:latin typeface="Lexend Deca Light"/>
                <a:ea typeface="Lexend Deca Light"/>
                <a:cs typeface="Lexend Deca Light"/>
                <a:sym typeface="Lexend Deca Light"/>
              </a:rPr>
              <a:t> global language of the internet, and computer-</a:t>
            </a:r>
            <a:r>
              <a:rPr i="1" lang="pt-BR" sz="2300">
                <a:solidFill>
                  <a:srgbClr val="A64D79"/>
                </a:solidFill>
                <a:latin typeface="Lexend Deca Light"/>
                <a:ea typeface="Lexend Deca Light"/>
                <a:cs typeface="Lexend Deca Light"/>
                <a:sym typeface="Lexend Deca Light"/>
              </a:rPr>
              <a:t>mediated</a:t>
            </a:r>
            <a:r>
              <a:rPr i="1" lang="pt-BR" sz="2300">
                <a:solidFill>
                  <a:srgbClr val="A64D79"/>
                </a:solidFill>
                <a:latin typeface="Lexend Deca Light"/>
                <a:ea typeface="Lexend Deca Light"/>
                <a:cs typeface="Lexend Deca Light"/>
                <a:sym typeface="Lexend Deca Light"/>
              </a:rPr>
              <a:t> communication, it seems likely that variation in old and new Englishes, both written and spoken, is likely to continue to develop.  </a:t>
            </a:r>
            <a:endParaRPr i="1" sz="2300">
              <a:solidFill>
                <a:srgbClr val="A64D79"/>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a:p>
            <a:pPr indent="0" lvl="0" marL="0" rtl="0" algn="r">
              <a:spcBef>
                <a:spcPts val="0"/>
              </a:spcBef>
              <a:spcAft>
                <a:spcPts val="0"/>
              </a:spcAft>
              <a:buNone/>
            </a:pPr>
            <a:r>
              <a:rPr lang="pt-BR">
                <a:latin typeface="Lexend Deca Light"/>
                <a:ea typeface="Lexend Deca Light"/>
                <a:cs typeface="Lexend Deca Light"/>
                <a:sym typeface="Lexend Deca Light"/>
              </a:rPr>
              <a:t>(emphasis added) Holmes and Wilson, page 85. </a:t>
            </a:r>
            <a:endParaRPr>
              <a:latin typeface="Lexend Deca Light"/>
              <a:ea typeface="Lexend Deca Light"/>
              <a:cs typeface="Lexend Deca Light"/>
              <a:sym typeface="Lexend Deca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7"/>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Attitudes</a:t>
            </a:r>
            <a:endParaRPr/>
          </a:p>
        </p:txBody>
      </p:sp>
      <p:sp>
        <p:nvSpPr>
          <p:cNvPr id="265" name="Google Shape;265;p47"/>
          <p:cNvSpPr txBox="1"/>
          <p:nvPr/>
        </p:nvSpPr>
        <p:spPr>
          <a:xfrm>
            <a:off x="901850" y="1802625"/>
            <a:ext cx="76230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latin typeface="Lexend Deca Light"/>
                <a:ea typeface="Lexend Deca Light"/>
                <a:cs typeface="Lexend Deca Light"/>
                <a:sym typeface="Lexend Deca Light"/>
              </a:rPr>
              <a:t>Is the non-standard variety and accent somehow inferior?  </a:t>
            </a:r>
            <a:endParaRPr sz="2400">
              <a:latin typeface="Lexend Deca Light"/>
              <a:ea typeface="Lexend Deca Light"/>
              <a:cs typeface="Lexend Deca Light"/>
              <a:sym typeface="Lexend Deca Light"/>
            </a:endParaRPr>
          </a:p>
          <a:p>
            <a:pPr indent="0" lvl="0" marL="0" rtl="0" algn="l">
              <a:spcBef>
                <a:spcPts val="0"/>
              </a:spcBef>
              <a:spcAft>
                <a:spcPts val="0"/>
              </a:spcAft>
              <a:buNone/>
            </a:pPr>
            <a:r>
              <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Whose English is the “best”?  Whose is “correct”?</a:t>
            </a:r>
            <a:endParaRPr sz="2400">
              <a:latin typeface="Lexend Deca Light"/>
              <a:ea typeface="Lexend Deca Light"/>
              <a:cs typeface="Lexend Deca Light"/>
              <a:sym typeface="Lexend Deca Light"/>
            </a:endParaRPr>
          </a:p>
          <a:p>
            <a:pPr indent="0" lvl="0" marL="0" rtl="0" algn="l">
              <a:spcBef>
                <a:spcPts val="0"/>
              </a:spcBef>
              <a:spcAft>
                <a:spcPts val="0"/>
              </a:spcAft>
              <a:buNone/>
            </a:pPr>
            <a:r>
              <a:t/>
            </a:r>
            <a:endParaRPr sz="2400">
              <a:latin typeface="Lexend Deca Light"/>
              <a:ea typeface="Lexend Deca Light"/>
              <a:cs typeface="Lexend Deca Light"/>
              <a:sym typeface="Lexend Deca Light"/>
            </a:endParaRPr>
          </a:p>
          <a:p>
            <a:pPr indent="0" lvl="0" marL="0" rtl="0" algn="l">
              <a:spcBef>
                <a:spcPts val="0"/>
              </a:spcBef>
              <a:spcAft>
                <a:spcPts val="0"/>
              </a:spcAft>
              <a:buNone/>
            </a:pPr>
            <a:r>
              <a:rPr lang="pt-BR" sz="2400">
                <a:latin typeface="Lexend Deca Light"/>
                <a:ea typeface="Lexend Deca Light"/>
                <a:cs typeface="Lexend Deca Light"/>
                <a:sym typeface="Lexend Deca Light"/>
              </a:rPr>
              <a:t>Does it depend on the situation?  The context?  The participants?  </a:t>
            </a:r>
            <a:endParaRPr sz="2400">
              <a:latin typeface="Lexend Deca Light"/>
              <a:ea typeface="Lexend Deca Light"/>
              <a:cs typeface="Lexend Deca Light"/>
              <a:sym typeface="Lexend Deca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8"/>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Whose English? </a:t>
            </a:r>
            <a:endParaRPr/>
          </a:p>
        </p:txBody>
      </p:sp>
      <p:sp>
        <p:nvSpPr>
          <p:cNvPr id="271" name="Google Shape;271;p48"/>
          <p:cNvSpPr txBox="1"/>
          <p:nvPr/>
        </p:nvSpPr>
        <p:spPr>
          <a:xfrm>
            <a:off x="713125" y="1547675"/>
            <a:ext cx="7433400" cy="310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000"/>
              <a:t>Some excellent resources - cannot recommend these enough.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pt-BR" sz="2000"/>
              <a:t>The first is a 30-minute podcast by Heather Hanson, a woman who has taught English abroad for many years and struggled with this idea of what constitutes good English.  The second is her 20-minute TedTalk on the same topic, more or less. </a:t>
            </a:r>
            <a:endParaRPr sz="2000"/>
          </a:p>
          <a:p>
            <a:pPr indent="0" lvl="0" marL="0" rtl="0" algn="l">
              <a:spcBef>
                <a:spcPts val="0"/>
              </a:spcBef>
              <a:spcAft>
                <a:spcPts val="0"/>
              </a:spcAft>
              <a:buNone/>
            </a:pPr>
            <a:r>
              <a:t/>
            </a:r>
            <a:endParaRPr/>
          </a:p>
          <a:p>
            <a:pPr indent="0" lvl="0" marL="0" rtl="0" algn="l">
              <a:spcBef>
                <a:spcPts val="0"/>
              </a:spcBef>
              <a:spcAft>
                <a:spcPts val="0"/>
              </a:spcAft>
              <a:buNone/>
            </a:pPr>
            <a:r>
              <a:rPr lang="pt-BR" u="sng">
                <a:solidFill>
                  <a:schemeClr val="hlink"/>
                </a:solidFill>
                <a:latin typeface="Lexend Deca Light"/>
                <a:ea typeface="Lexend Deca Light"/>
                <a:cs typeface="Lexend Deca Light"/>
                <a:sym typeface="Lexend Deca Light"/>
                <a:hlinkClick r:id="rId3"/>
              </a:rPr>
              <a:t>Accent Reduction And How To Speak Global English : Rough Translation : NPR</a:t>
            </a:r>
            <a:endParaRPr>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a:p>
            <a:pPr indent="0" lvl="0" marL="0" rtl="0" algn="l">
              <a:spcBef>
                <a:spcPts val="0"/>
              </a:spcBef>
              <a:spcAft>
                <a:spcPts val="0"/>
              </a:spcAft>
              <a:buNone/>
            </a:pPr>
            <a:r>
              <a:rPr lang="pt-BR" u="sng">
                <a:solidFill>
                  <a:schemeClr val="hlink"/>
                </a:solidFill>
                <a:latin typeface="Lexend Deca Light"/>
                <a:ea typeface="Lexend Deca Light"/>
                <a:cs typeface="Lexend Deca Light"/>
                <a:sym typeface="Lexend Deca Light"/>
                <a:hlinkClick r:id="rId4"/>
              </a:rPr>
              <a:t>2 Billion Voices: How to speak bad English perfectly | Heather Hansen | TEDxOdense</a:t>
            </a:r>
            <a:endParaRPr>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9"/>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Comprehensiblility…</a:t>
            </a:r>
            <a:endParaRPr/>
          </a:p>
        </p:txBody>
      </p:sp>
      <p:sp>
        <p:nvSpPr>
          <p:cNvPr id="277" name="Google Shape;277;p49"/>
          <p:cNvSpPr txBox="1"/>
          <p:nvPr/>
        </p:nvSpPr>
        <p:spPr>
          <a:xfrm>
            <a:off x="713125" y="1573025"/>
            <a:ext cx="73461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400">
                <a:solidFill>
                  <a:schemeClr val="dk1"/>
                </a:solidFill>
                <a:latin typeface="Lexend Deca Light"/>
                <a:ea typeface="Lexend Deca Light"/>
                <a:cs typeface="Lexend Deca Light"/>
                <a:sym typeface="Lexend Deca Light"/>
              </a:rPr>
              <a:t>The thinking is - to some extent, if speakers of this variety of English can understand each other - what does it matter if we understand them or not? </a:t>
            </a:r>
            <a:endParaRPr sz="24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20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sz="2000">
                <a:solidFill>
                  <a:schemeClr val="dk1"/>
                </a:solidFill>
                <a:latin typeface="Lexend Deca Light"/>
                <a:ea typeface="Lexend Deca Light"/>
                <a:cs typeface="Lexend Deca Light"/>
                <a:sym typeface="Lexend Deca Light"/>
              </a:rPr>
              <a:t>Why are learners of English striving to sound like us, when they will mostly be communicating with speakers of other varieties?  And maybe it’s up to us to adjust our ears and get used to these differences in a different World English… </a:t>
            </a:r>
            <a:endParaRPr sz="2000">
              <a:solidFill>
                <a:schemeClr val="dk1"/>
              </a:solidFill>
              <a:latin typeface="Lexend Deca Light"/>
              <a:ea typeface="Lexend Deca Light"/>
              <a:cs typeface="Lexend Deca Light"/>
              <a:sym typeface="Lexend Deca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50"/>
          <p:cNvSpPr txBox="1"/>
          <p:nvPr>
            <p:ph idx="1" type="body"/>
          </p:nvPr>
        </p:nvSpPr>
        <p:spPr>
          <a:xfrm>
            <a:off x="720000" y="1881200"/>
            <a:ext cx="7710900" cy="26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pt-BR" sz="2900"/>
              <a:t>Non-native speakers are much more hesitant and try less and make more mistakes - when a native speaker is present…</a:t>
            </a:r>
            <a:endParaRPr i="1" sz="2900"/>
          </a:p>
        </p:txBody>
      </p:sp>
      <p:sp>
        <p:nvSpPr>
          <p:cNvPr id="283" name="Google Shape;283;p50"/>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One thought to apply to our classrooms…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1"/>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English in India</a:t>
            </a:r>
            <a:endParaRPr/>
          </a:p>
        </p:txBody>
      </p:sp>
      <p:sp>
        <p:nvSpPr>
          <p:cNvPr id="289" name="Google Shape;289;p51"/>
          <p:cNvSpPr txBox="1"/>
          <p:nvPr/>
        </p:nvSpPr>
        <p:spPr>
          <a:xfrm>
            <a:off x="544325" y="1444900"/>
            <a:ext cx="78864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000">
                <a:solidFill>
                  <a:schemeClr val="dk1"/>
                </a:solidFill>
                <a:latin typeface="Lexend Deca Light"/>
                <a:ea typeface="Lexend Deca Light"/>
                <a:cs typeface="Lexend Deca Light"/>
                <a:sym typeface="Lexend Deca Light"/>
              </a:rPr>
              <a:t>It has been present since the early 1600s, with the presence of the East India Company and the activities of English Missionaries.  </a:t>
            </a:r>
            <a:endParaRPr sz="20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20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sz="2000">
                <a:solidFill>
                  <a:schemeClr val="dk1"/>
                </a:solidFill>
                <a:latin typeface="Lexend Deca Light"/>
                <a:ea typeface="Lexend Deca Light"/>
                <a:cs typeface="Lexend Deca Light"/>
                <a:sym typeface="Lexend Deca Light"/>
              </a:rPr>
              <a:t>It spread into administrative, business, educational and trade activities over decades.  </a:t>
            </a:r>
            <a:endParaRPr sz="20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20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sz="2000">
                <a:solidFill>
                  <a:schemeClr val="dk1"/>
                </a:solidFill>
                <a:latin typeface="Lexend Deca Light"/>
                <a:ea typeface="Lexend Deca Light"/>
                <a:cs typeface="Lexend Deca Light"/>
                <a:sym typeface="Lexend Deca Light"/>
              </a:rPr>
              <a:t>In 1835, an  man named Thomas Babington Macaulay </a:t>
            </a:r>
            <a:r>
              <a:rPr lang="pt-BR" sz="2000">
                <a:solidFill>
                  <a:schemeClr val="dk1"/>
                </a:solidFill>
                <a:latin typeface="Lexend Deca Light"/>
                <a:ea typeface="Lexend Deca Light"/>
                <a:cs typeface="Lexend Deca Light"/>
                <a:sym typeface="Lexend Deca Light"/>
              </a:rPr>
              <a:t>introduced</a:t>
            </a:r>
            <a:r>
              <a:rPr lang="pt-BR" sz="2000">
                <a:solidFill>
                  <a:schemeClr val="dk1"/>
                </a:solidFill>
                <a:latin typeface="Lexend Deca Light"/>
                <a:ea typeface="Lexend Deca Light"/>
                <a:cs typeface="Lexend Deca Light"/>
                <a:sym typeface="Lexend Deca Light"/>
              </a:rPr>
              <a:t> a landmark bill in the British parliament establishing English as the language of instruction for higher education and later, all education in India.</a:t>
            </a:r>
            <a:endParaRPr sz="1600">
              <a:solidFill>
                <a:schemeClr val="dk1"/>
              </a:solidFill>
              <a:latin typeface="Lexend Deca Light"/>
              <a:ea typeface="Lexend Deca Light"/>
              <a:cs typeface="Lexend Deca Light"/>
              <a:sym typeface="Lexend Deca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ph type="title"/>
          </p:nvPr>
        </p:nvSpPr>
        <p:spPr>
          <a:xfrm>
            <a:off x="361900" y="55125"/>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Indian English</a:t>
            </a:r>
            <a:endParaRPr/>
          </a:p>
        </p:txBody>
      </p:sp>
      <p:sp>
        <p:nvSpPr>
          <p:cNvPr id="295" name="Google Shape;295;p52"/>
          <p:cNvSpPr txBox="1"/>
          <p:nvPr/>
        </p:nvSpPr>
        <p:spPr>
          <a:xfrm>
            <a:off x="361900" y="960525"/>
            <a:ext cx="8301300" cy="4217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2100">
                <a:solidFill>
                  <a:schemeClr val="dk1"/>
                </a:solidFill>
                <a:latin typeface="Lexend Deca Light"/>
                <a:ea typeface="Lexend Deca Light"/>
                <a:cs typeface="Lexend Deca Light"/>
                <a:sym typeface="Lexend Deca Light"/>
              </a:rPr>
              <a:t>People wanting to acquire higher jobs and positions had to learn English. The British rulers wanted to establish a whole new class of Indians who thought like the British and adopted their ideology;  they needed Indian clerks and interpreters. Thus Lord Macaulay started what he called his, “civilising mission!”. He wanted to establish a whole new class of people, “Indian in blood and colour, but English in taste, in opinions, in morals, and in intellect.”</a:t>
            </a:r>
            <a:endParaRPr sz="2100">
              <a:solidFill>
                <a:schemeClr val="dk1"/>
              </a:solidFill>
              <a:latin typeface="Lexend Deca Light"/>
              <a:ea typeface="Lexend Deca Light"/>
              <a:cs typeface="Lexend Deca Light"/>
              <a:sym typeface="Lexend Deca Light"/>
            </a:endParaRPr>
          </a:p>
          <a:p>
            <a:pPr indent="0" lvl="0" marL="0" rtl="0" algn="r">
              <a:lnSpc>
                <a:spcPct val="150000"/>
              </a:lnSpc>
              <a:spcBef>
                <a:spcPts val="0"/>
              </a:spcBef>
              <a:spcAft>
                <a:spcPts val="0"/>
              </a:spcAft>
              <a:buNone/>
            </a:pPr>
            <a:r>
              <a:rPr lang="pt-BR" sz="1000" u="sng">
                <a:solidFill>
                  <a:schemeClr val="hlink"/>
                </a:solidFill>
                <a:latin typeface="Lexend Deca Light"/>
                <a:ea typeface="Lexend Deca Light"/>
                <a:cs typeface="Lexend Deca Light"/>
                <a:sym typeface="Lexend Deca Light"/>
                <a:hlinkClick r:id="rId3"/>
              </a:rPr>
              <a:t>Influence of English in India | SBS Hindi</a:t>
            </a:r>
            <a:endParaRPr b="1" i="1" sz="1500">
              <a:latin typeface="Lexend Deca"/>
              <a:ea typeface="Lexend Deca"/>
              <a:cs typeface="Lexend Deca"/>
              <a:sym typeface="Lexend Dec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3"/>
          <p:cNvSpPr txBox="1"/>
          <p:nvPr>
            <p:ph idx="1" type="body"/>
          </p:nvPr>
        </p:nvSpPr>
        <p:spPr>
          <a:xfrm>
            <a:off x="720000" y="1881200"/>
            <a:ext cx="7710900" cy="26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rPr i="1" lang="pt-BR" sz="3200"/>
              <a:t>By the early 20th century, English had become the official and academic language of India. </a:t>
            </a:r>
            <a:r>
              <a:rPr i="1" lang="pt-BR" sz="2400"/>
              <a:t> </a:t>
            </a:r>
            <a:endParaRPr sz="2300"/>
          </a:p>
        </p:txBody>
      </p:sp>
      <p:sp>
        <p:nvSpPr>
          <p:cNvPr id="301" name="Google Shape;301;p53"/>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713025" y="531100"/>
            <a:ext cx="77178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Some definitions</a:t>
            </a:r>
            <a:endParaRPr/>
          </a:p>
        </p:txBody>
      </p:sp>
      <p:sp>
        <p:nvSpPr>
          <p:cNvPr id="145" name="Google Shape;145;p27"/>
          <p:cNvSpPr txBox="1"/>
          <p:nvPr/>
        </p:nvSpPr>
        <p:spPr>
          <a:xfrm>
            <a:off x="1097000" y="1610025"/>
            <a:ext cx="7057200" cy="318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200">
                <a:latin typeface="Lexend Deca Light"/>
                <a:ea typeface="Lexend Deca Light"/>
                <a:cs typeface="Lexend Deca Light"/>
                <a:sym typeface="Lexend Deca Light"/>
              </a:rPr>
              <a:t>Sociolinguists have different ways of categorizing and naming types of languages according to:  </a:t>
            </a:r>
            <a:endParaRPr sz="2200">
              <a:latin typeface="Lexend Deca Light"/>
              <a:ea typeface="Lexend Deca Light"/>
              <a:cs typeface="Lexend Deca Light"/>
              <a:sym typeface="Lexend Deca Light"/>
            </a:endParaRPr>
          </a:p>
          <a:p>
            <a:pPr indent="0" lvl="0" marL="0" rtl="0" algn="l">
              <a:spcBef>
                <a:spcPts val="0"/>
              </a:spcBef>
              <a:spcAft>
                <a:spcPts val="0"/>
              </a:spcAft>
              <a:buNone/>
            </a:pPr>
            <a:r>
              <a:t/>
            </a:r>
            <a:endParaRPr sz="2200">
              <a:latin typeface="Lexend Deca Light"/>
              <a:ea typeface="Lexend Deca Light"/>
              <a:cs typeface="Lexend Deca Light"/>
              <a:sym typeface="Lexend Deca Light"/>
            </a:endParaRPr>
          </a:p>
          <a:p>
            <a:pPr indent="-368300" lvl="0" marL="914400" rtl="0" algn="l">
              <a:spcBef>
                <a:spcPts val="0"/>
              </a:spcBef>
              <a:spcAft>
                <a:spcPts val="0"/>
              </a:spcAft>
              <a:buSzPts val="2200"/>
              <a:buFont typeface="Lexend Deca Light"/>
              <a:buChar char="●"/>
            </a:pPr>
            <a:r>
              <a:rPr lang="pt-BR" sz="2200">
                <a:latin typeface="Lexend Deca Light"/>
                <a:ea typeface="Lexend Deca Light"/>
                <a:cs typeface="Lexend Deca Light"/>
                <a:sym typeface="Lexend Deca Light"/>
              </a:rPr>
              <a:t>status</a:t>
            </a:r>
            <a:endParaRPr sz="2200">
              <a:latin typeface="Lexend Deca Light"/>
              <a:ea typeface="Lexend Deca Light"/>
              <a:cs typeface="Lexend Deca Light"/>
              <a:sym typeface="Lexend Deca Light"/>
            </a:endParaRPr>
          </a:p>
          <a:p>
            <a:pPr indent="-368300" lvl="0" marL="914400" rtl="0" algn="l">
              <a:spcBef>
                <a:spcPts val="0"/>
              </a:spcBef>
              <a:spcAft>
                <a:spcPts val="0"/>
              </a:spcAft>
              <a:buSzPts val="2200"/>
              <a:buFont typeface="Lexend Deca Light"/>
              <a:buChar char="●"/>
            </a:pPr>
            <a:r>
              <a:rPr lang="pt-BR" sz="2200">
                <a:latin typeface="Lexend Deca Light"/>
                <a:ea typeface="Lexend Deca Light"/>
                <a:cs typeface="Lexend Deca Light"/>
                <a:sym typeface="Lexend Deca Light"/>
              </a:rPr>
              <a:t>social function</a:t>
            </a:r>
            <a:endParaRPr sz="2200">
              <a:latin typeface="Lexend Deca Light"/>
              <a:ea typeface="Lexend Deca Light"/>
              <a:cs typeface="Lexend Deca Light"/>
              <a:sym typeface="Lexend Deca Light"/>
            </a:endParaRPr>
          </a:p>
          <a:p>
            <a:pPr indent="0" lvl="0" marL="0" rtl="0" algn="l">
              <a:spcBef>
                <a:spcPts val="0"/>
              </a:spcBef>
              <a:spcAft>
                <a:spcPts val="0"/>
              </a:spcAft>
              <a:buNone/>
            </a:pPr>
            <a:r>
              <a:t/>
            </a:r>
            <a:endParaRPr sz="1700">
              <a:latin typeface="Lexend Deca Light"/>
              <a:ea typeface="Lexend Deca Light"/>
              <a:cs typeface="Lexend Deca Light"/>
              <a:sym typeface="Lexend Deca Light"/>
            </a:endParaRPr>
          </a:p>
          <a:p>
            <a:pPr indent="0" lvl="0" marL="0" rtl="0" algn="l">
              <a:spcBef>
                <a:spcPts val="0"/>
              </a:spcBef>
              <a:spcAft>
                <a:spcPts val="0"/>
              </a:spcAft>
              <a:buNone/>
            </a:pPr>
            <a:r>
              <a:t/>
            </a:r>
            <a:endParaRPr sz="1700">
              <a:latin typeface="Lexend Deca Light"/>
              <a:ea typeface="Lexend Deca Light"/>
              <a:cs typeface="Lexend Deca Light"/>
              <a:sym typeface="Lexend Deca Light"/>
            </a:endParaRPr>
          </a:p>
          <a:p>
            <a:pPr indent="0" lvl="0" marL="0" rtl="0" algn="l">
              <a:spcBef>
                <a:spcPts val="0"/>
              </a:spcBef>
              <a:spcAft>
                <a:spcPts val="0"/>
              </a:spcAft>
              <a:buNone/>
            </a:pPr>
            <a:r>
              <a:rPr lang="pt-BR" sz="1700">
                <a:solidFill>
                  <a:srgbClr val="741B47"/>
                </a:solidFill>
                <a:latin typeface="Lexend Deca Light"/>
                <a:ea typeface="Lexend Deca Light"/>
                <a:cs typeface="Lexend Deca Light"/>
                <a:sym typeface="Lexend Deca Light"/>
              </a:rPr>
              <a:t>touching on one of my </a:t>
            </a:r>
            <a:r>
              <a:rPr lang="pt-BR" sz="1700">
                <a:solidFill>
                  <a:srgbClr val="741B47"/>
                </a:solidFill>
                <a:latin typeface="Lexend Deca Light"/>
                <a:ea typeface="Lexend Deca Light"/>
                <a:cs typeface="Lexend Deca Light"/>
                <a:sym typeface="Lexend Deca Light"/>
              </a:rPr>
              <a:t>favorite</a:t>
            </a:r>
            <a:r>
              <a:rPr lang="pt-BR" sz="1700">
                <a:solidFill>
                  <a:srgbClr val="741B47"/>
                </a:solidFill>
                <a:latin typeface="Lexend Deca Light"/>
                <a:ea typeface="Lexend Deca Light"/>
                <a:cs typeface="Lexend Deca Light"/>
                <a:sym typeface="Lexend Deca Light"/>
              </a:rPr>
              <a:t> themes here:   </a:t>
            </a:r>
            <a:endParaRPr sz="1700">
              <a:solidFill>
                <a:srgbClr val="741B47"/>
              </a:solidFill>
              <a:latin typeface="Lexend Deca Light"/>
              <a:ea typeface="Lexend Deca Light"/>
              <a:cs typeface="Lexend Deca Light"/>
              <a:sym typeface="Lexend Deca Light"/>
            </a:endParaRPr>
          </a:p>
          <a:p>
            <a:pPr indent="0" lvl="0" marL="0" rtl="0" algn="l">
              <a:spcBef>
                <a:spcPts val="0"/>
              </a:spcBef>
              <a:spcAft>
                <a:spcPts val="0"/>
              </a:spcAft>
              <a:buNone/>
            </a:pPr>
            <a:r>
              <a:rPr lang="pt-BR" sz="1700">
                <a:solidFill>
                  <a:srgbClr val="741B47"/>
                </a:solidFill>
                <a:latin typeface="Lexend Deca Light"/>
                <a:ea typeface="Lexend Deca Light"/>
                <a:cs typeface="Lexend Deca Light"/>
                <a:sym typeface="Lexend Deca Light"/>
              </a:rPr>
              <a:t>ANY analysis of language and how it functions in society comes down to </a:t>
            </a:r>
            <a:r>
              <a:rPr b="1" i="1" lang="pt-BR" sz="1700">
                <a:solidFill>
                  <a:srgbClr val="741B47"/>
                </a:solidFill>
                <a:latin typeface="Lexend Deca"/>
                <a:ea typeface="Lexend Deca"/>
                <a:cs typeface="Lexend Deca"/>
                <a:sym typeface="Lexend Deca"/>
              </a:rPr>
              <a:t>economics </a:t>
            </a:r>
            <a:r>
              <a:rPr lang="pt-BR" sz="1700">
                <a:solidFill>
                  <a:srgbClr val="741B47"/>
                </a:solidFill>
                <a:latin typeface="Lexend Deca Light"/>
                <a:ea typeface="Lexend Deca Light"/>
                <a:cs typeface="Lexend Deca Light"/>
                <a:sym typeface="Lexend Deca Light"/>
              </a:rPr>
              <a:t>and </a:t>
            </a:r>
            <a:r>
              <a:rPr b="1" i="1" lang="pt-BR" sz="1700">
                <a:solidFill>
                  <a:srgbClr val="741B47"/>
                </a:solidFill>
                <a:latin typeface="Lexend Deca"/>
                <a:ea typeface="Lexend Deca"/>
                <a:cs typeface="Lexend Deca"/>
                <a:sym typeface="Lexend Deca"/>
              </a:rPr>
              <a:t>power</a:t>
            </a:r>
            <a:endParaRPr b="1" i="1" sz="1700">
              <a:solidFill>
                <a:srgbClr val="741B47"/>
              </a:solidFill>
              <a:latin typeface="Lexend Deca"/>
              <a:ea typeface="Lexend Deca"/>
              <a:cs typeface="Lexend Deca"/>
              <a:sym typeface="Lexend Dec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4"/>
          <p:cNvSpPr txBox="1"/>
          <p:nvPr/>
        </p:nvSpPr>
        <p:spPr>
          <a:xfrm>
            <a:off x="835500" y="451650"/>
            <a:ext cx="7473000" cy="452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2700">
                <a:latin typeface="Lexend Deca Light"/>
                <a:ea typeface="Lexend Deca Light"/>
                <a:cs typeface="Lexend Deca Light"/>
                <a:sym typeface="Lexend Deca Light"/>
              </a:rPr>
              <a:t>Independence in 1947!</a:t>
            </a:r>
            <a:endParaRPr sz="2700">
              <a:latin typeface="Lexend Deca Light"/>
              <a:ea typeface="Lexend Deca Light"/>
              <a:cs typeface="Lexend Deca Light"/>
              <a:sym typeface="Lexend Deca Light"/>
            </a:endParaRPr>
          </a:p>
          <a:p>
            <a:pPr indent="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Decreed that </a:t>
            </a:r>
            <a:r>
              <a:rPr b="1" i="1" lang="pt-BR" sz="2300">
                <a:latin typeface="Lexend Deca"/>
                <a:ea typeface="Lexend Deca"/>
                <a:cs typeface="Lexend Deca"/>
                <a:sym typeface="Lexend Deca"/>
              </a:rPr>
              <a:t>Hindi </a:t>
            </a:r>
            <a:r>
              <a:rPr lang="pt-BR" sz="2300">
                <a:latin typeface="Lexend Deca Light"/>
                <a:ea typeface="Lexend Deca Light"/>
                <a:cs typeface="Lexend Deca Light"/>
                <a:sym typeface="Lexend Deca Light"/>
              </a:rPr>
              <a:t>would be the first official language (this favored the Hindi speakers, of course…) </a:t>
            </a:r>
            <a:endParaRPr sz="2300">
              <a:latin typeface="Lexend Deca Light"/>
              <a:ea typeface="Lexend Deca Light"/>
              <a:cs typeface="Lexend Deca Light"/>
              <a:sym typeface="Lexend Deca Light"/>
            </a:endParaRPr>
          </a:p>
          <a:p>
            <a:pPr indent="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ctr">
              <a:spcBef>
                <a:spcPts val="0"/>
              </a:spcBef>
              <a:spcAft>
                <a:spcPts val="0"/>
              </a:spcAft>
              <a:buNone/>
            </a:pPr>
            <a:r>
              <a:rPr i="1" lang="pt-BR" sz="2500" u="sng">
                <a:solidFill>
                  <a:schemeClr val="accent1"/>
                </a:solidFill>
                <a:latin typeface="Lexend Deca Light"/>
                <a:ea typeface="Lexend Deca Light"/>
                <a:cs typeface="Lexend Deca Light"/>
                <a:sym typeface="Lexend Deca Light"/>
              </a:rPr>
              <a:t>and </a:t>
            </a:r>
            <a:endParaRPr i="1" sz="2500" u="sng">
              <a:solidFill>
                <a:schemeClr val="accent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23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temporarily, </a:t>
            </a:r>
            <a:r>
              <a:rPr b="1" i="1" lang="pt-BR" sz="2300">
                <a:latin typeface="Lexend Deca"/>
                <a:ea typeface="Lexend Deca"/>
                <a:cs typeface="Lexend Deca"/>
                <a:sym typeface="Lexend Deca"/>
              </a:rPr>
              <a:t>English</a:t>
            </a:r>
            <a:r>
              <a:rPr lang="pt-BR" sz="2300">
                <a:latin typeface="Lexend Deca Light"/>
                <a:ea typeface="Lexend Deca Light"/>
                <a:cs typeface="Lexend Deca Light"/>
                <a:sym typeface="Lexend Deca Light"/>
              </a:rPr>
              <a:t>, which symbolized former colonizers but was a practical choice to serve as a more neutral lingua franca among so many ethnic groups.  </a:t>
            </a:r>
            <a:endParaRPr sz="1800">
              <a:solidFill>
                <a:schemeClr val="dk1"/>
              </a:solidFill>
              <a:latin typeface="Lexend Deca Light"/>
              <a:ea typeface="Lexend Deca Light"/>
              <a:cs typeface="Lexend Deca Light"/>
              <a:sym typeface="Lexend Deca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5"/>
          <p:cNvSpPr txBox="1"/>
          <p:nvPr/>
        </p:nvSpPr>
        <p:spPr>
          <a:xfrm>
            <a:off x="2433150" y="2017350"/>
            <a:ext cx="1054800" cy="1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p:txBody>
      </p:sp>
      <p:sp>
        <p:nvSpPr>
          <p:cNvPr id="312" name="Google Shape;312;p55"/>
          <p:cNvSpPr txBox="1"/>
          <p:nvPr/>
        </p:nvSpPr>
        <p:spPr>
          <a:xfrm>
            <a:off x="1154975" y="512050"/>
            <a:ext cx="7104600" cy="364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500">
                <a:latin typeface="Lexend Deca Light"/>
                <a:ea typeface="Lexend Deca Light"/>
                <a:cs typeface="Lexend Deca Light"/>
                <a:sym typeface="Lexend Deca Light"/>
              </a:rPr>
              <a:t>Plan was to phase out English over time - </a:t>
            </a:r>
            <a:endParaRPr sz="2500">
              <a:latin typeface="Lexend Deca Light"/>
              <a:ea typeface="Lexend Deca Light"/>
              <a:cs typeface="Lexend Deca Light"/>
              <a:sym typeface="Lexend Deca Light"/>
            </a:endParaRPr>
          </a:p>
          <a:p>
            <a:pPr indent="457200" lvl="0" marL="914400" rtl="0" algn="l">
              <a:spcBef>
                <a:spcPts val="0"/>
              </a:spcBef>
              <a:spcAft>
                <a:spcPts val="0"/>
              </a:spcAft>
              <a:buNone/>
            </a:pPr>
            <a:r>
              <a:rPr lang="pt-BR" sz="2500">
                <a:latin typeface="Lexend Deca Light"/>
                <a:ea typeface="Lexend Deca Light"/>
                <a:cs typeface="Lexend Deca Light"/>
                <a:sym typeface="Lexend Deca Light"/>
              </a:rPr>
              <a:t>This didn’t work!  </a:t>
            </a:r>
            <a:endParaRPr sz="2500">
              <a:latin typeface="Lexend Deca Light"/>
              <a:ea typeface="Lexend Deca Light"/>
              <a:cs typeface="Lexend Deca Light"/>
              <a:sym typeface="Lexend Deca Light"/>
            </a:endParaRPr>
          </a:p>
          <a:p>
            <a:pPr indent="0" lvl="0" marL="0" rtl="0" algn="ctr">
              <a:spcBef>
                <a:spcPts val="0"/>
              </a:spcBef>
              <a:spcAft>
                <a:spcPts val="0"/>
              </a:spcAft>
              <a:buNone/>
            </a:pPr>
            <a:r>
              <a:t/>
            </a:r>
            <a:endParaRPr sz="2500">
              <a:latin typeface="Lexend Deca Light"/>
              <a:ea typeface="Lexend Deca Light"/>
              <a:cs typeface="Lexend Deca Light"/>
              <a:sym typeface="Lexend Deca Light"/>
            </a:endParaRPr>
          </a:p>
          <a:p>
            <a:pPr indent="0" lvl="0" marL="0" rtl="0" algn="l">
              <a:spcBef>
                <a:spcPts val="0"/>
              </a:spcBef>
              <a:spcAft>
                <a:spcPts val="0"/>
              </a:spcAft>
              <a:buNone/>
            </a:pPr>
            <a:r>
              <a:rPr lang="pt-BR" sz="2500">
                <a:latin typeface="Lexend Deca Light"/>
                <a:ea typeface="Lexend Deca Light"/>
                <a:cs typeface="Lexend Deca Light"/>
                <a:sym typeface="Lexend Deca Light"/>
              </a:rPr>
              <a:t>As English become more and more important globally, they embraced it.  </a:t>
            </a:r>
            <a:endParaRPr sz="2500">
              <a:latin typeface="Lexend Deca Light"/>
              <a:ea typeface="Lexend Deca Light"/>
              <a:cs typeface="Lexend Deca Light"/>
              <a:sym typeface="Lexend Deca Light"/>
            </a:endParaRPr>
          </a:p>
          <a:p>
            <a:pPr indent="0" lvl="0" marL="0" rtl="0" algn="ctr">
              <a:spcBef>
                <a:spcPts val="0"/>
              </a:spcBef>
              <a:spcAft>
                <a:spcPts val="0"/>
              </a:spcAft>
              <a:buNone/>
            </a:pPr>
            <a:r>
              <a:t/>
            </a:r>
            <a:endParaRPr sz="2500">
              <a:latin typeface="Lexend Deca Light"/>
              <a:ea typeface="Lexend Deca Light"/>
              <a:cs typeface="Lexend Deca Light"/>
              <a:sym typeface="Lexend Deca Light"/>
            </a:endParaRPr>
          </a:p>
          <a:p>
            <a:pPr indent="0" lvl="0" marL="0" rtl="0" algn="l">
              <a:spcBef>
                <a:spcPts val="0"/>
              </a:spcBef>
              <a:spcAft>
                <a:spcPts val="0"/>
              </a:spcAft>
              <a:buNone/>
            </a:pPr>
            <a:r>
              <a:rPr lang="pt-BR" sz="2500">
                <a:latin typeface="Lexend Deca Light"/>
                <a:ea typeface="Lexend Deca Light"/>
                <a:cs typeface="Lexend Deca Light"/>
                <a:sym typeface="Lexend Deca Light"/>
              </a:rPr>
              <a:t>Over time it shed the deep connection with colonialism and came to represent modern life and progress. </a:t>
            </a:r>
            <a:r>
              <a:rPr lang="pt-BR" sz="1900">
                <a:latin typeface="Lexend Deca Light"/>
                <a:ea typeface="Lexend Deca Light"/>
                <a:cs typeface="Lexend Deca Light"/>
                <a:sym typeface="Lexend Deca Light"/>
              </a:rPr>
              <a:t> </a:t>
            </a:r>
            <a:endParaRPr sz="1600">
              <a:solidFill>
                <a:schemeClr val="dk1"/>
              </a:solidFill>
              <a:latin typeface="Lexend Deca Light"/>
              <a:ea typeface="Lexend Deca Light"/>
              <a:cs typeface="Lexend Deca Light"/>
              <a:sym typeface="Lexend Deca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6"/>
          <p:cNvSpPr txBox="1"/>
          <p:nvPr/>
        </p:nvSpPr>
        <p:spPr>
          <a:xfrm>
            <a:off x="694250" y="816175"/>
            <a:ext cx="7553700" cy="37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900">
                <a:solidFill>
                  <a:schemeClr val="dk1"/>
                </a:solidFill>
                <a:latin typeface="Lexend Deca Light"/>
                <a:ea typeface="Lexend Deca Light"/>
                <a:cs typeface="Lexend Deca Light"/>
                <a:sym typeface="Lexend Deca Light"/>
              </a:rPr>
              <a:t>1965 - Passage of The Language Act</a:t>
            </a:r>
            <a:endParaRPr sz="19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9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b="1" lang="pt-BR" sz="1900">
                <a:solidFill>
                  <a:schemeClr val="dk1"/>
                </a:solidFill>
                <a:latin typeface="Lexend Deca"/>
                <a:ea typeface="Lexend Deca"/>
                <a:cs typeface="Lexend Deca"/>
                <a:sym typeface="Lexend Deca"/>
              </a:rPr>
              <a:t>Hindi </a:t>
            </a:r>
            <a:r>
              <a:rPr lang="pt-BR" sz="1900">
                <a:solidFill>
                  <a:schemeClr val="dk1"/>
                </a:solidFill>
                <a:latin typeface="Lexend Deca Light"/>
                <a:ea typeface="Lexend Deca Light"/>
                <a:cs typeface="Lexend Deca Light"/>
                <a:sym typeface="Lexend Deca Light"/>
              </a:rPr>
              <a:t>= the Official Language of India</a:t>
            </a:r>
            <a:endParaRPr sz="19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9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b="1" lang="pt-BR" sz="1900">
                <a:solidFill>
                  <a:schemeClr val="dk1"/>
                </a:solidFill>
                <a:latin typeface="Lexend Deca"/>
                <a:ea typeface="Lexend Deca"/>
                <a:cs typeface="Lexend Deca"/>
                <a:sym typeface="Lexend Deca"/>
              </a:rPr>
              <a:t>English </a:t>
            </a:r>
            <a:r>
              <a:rPr lang="pt-BR" sz="1900">
                <a:solidFill>
                  <a:schemeClr val="dk1"/>
                </a:solidFill>
                <a:latin typeface="Lexend Deca Light"/>
                <a:ea typeface="Lexend Deca Light"/>
                <a:cs typeface="Lexend Deca Light"/>
                <a:sym typeface="Lexend Deca Light"/>
              </a:rPr>
              <a:t>= the Associate Official Language</a:t>
            </a:r>
            <a:endParaRPr sz="19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9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sz="1900">
                <a:solidFill>
                  <a:schemeClr val="dk1"/>
                </a:solidFill>
                <a:latin typeface="Lexend Deca Light"/>
                <a:ea typeface="Lexend Deca Light"/>
                <a:cs typeface="Lexend Deca Light"/>
                <a:sym typeface="Lexend Deca Light"/>
              </a:rPr>
              <a:t>Regional languages = used for administration within each state</a:t>
            </a:r>
            <a:endParaRPr sz="19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sz="1700">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b="1" lang="pt-BR" sz="1700">
                <a:solidFill>
                  <a:schemeClr val="accent1"/>
                </a:solidFill>
                <a:latin typeface="Lexend Deca"/>
                <a:ea typeface="Lexend Deca"/>
                <a:cs typeface="Lexend Deca"/>
                <a:sym typeface="Lexend Deca"/>
              </a:rPr>
              <a:t>Side Note: </a:t>
            </a:r>
            <a:r>
              <a:rPr lang="pt-BR" sz="1700">
                <a:solidFill>
                  <a:schemeClr val="dk1"/>
                </a:solidFill>
                <a:latin typeface="Lexend Deca Light"/>
                <a:ea typeface="Lexend Deca Light"/>
                <a:cs typeface="Lexend Deca Light"/>
                <a:sym typeface="Lexend Deca Light"/>
              </a:rPr>
              <a:t> There are </a:t>
            </a:r>
            <a:r>
              <a:rPr lang="pt-BR" sz="1600">
                <a:solidFill>
                  <a:schemeClr val="hlink"/>
                </a:solidFill>
                <a:uFill>
                  <a:noFill/>
                </a:uFill>
                <a:latin typeface="Lexend Deca"/>
                <a:ea typeface="Lexend Deca"/>
                <a:cs typeface="Lexend Deca"/>
                <a:sym typeface="Lexend Deca"/>
                <a:hlinkClick r:id="rId3"/>
              </a:rPr>
              <a:t>22 separate official languages</a:t>
            </a:r>
            <a:endParaRPr sz="1600">
              <a:latin typeface="Lexend Deca"/>
              <a:ea typeface="Lexend Deca"/>
              <a:cs typeface="Lexend Deca"/>
              <a:sym typeface="Lexend Deca"/>
            </a:endParaRPr>
          </a:p>
          <a:p>
            <a:pPr indent="0" lvl="0" marL="0" rtl="0" algn="l">
              <a:spcBef>
                <a:spcPts val="0"/>
              </a:spcBef>
              <a:spcAft>
                <a:spcPts val="0"/>
              </a:spcAft>
              <a:buNone/>
            </a:pPr>
            <a:r>
              <a:t/>
            </a:r>
            <a:endParaRPr sz="1600">
              <a:latin typeface="Lexend Deca"/>
              <a:ea typeface="Lexend Deca"/>
              <a:cs typeface="Lexend Deca"/>
              <a:sym typeface="Lexend Deca"/>
            </a:endParaRPr>
          </a:p>
          <a:p>
            <a:pPr indent="0" lvl="0" marL="0" rtl="0" algn="l">
              <a:spcBef>
                <a:spcPts val="0"/>
              </a:spcBef>
              <a:spcAft>
                <a:spcPts val="0"/>
              </a:spcAft>
              <a:buNone/>
            </a:pPr>
            <a:r>
              <a:rPr lang="pt-BR" sz="1600">
                <a:latin typeface="Lexend Deca"/>
                <a:ea typeface="Lexend Deca"/>
                <a:cs typeface="Lexend Deca"/>
                <a:sym typeface="Lexend Deca"/>
              </a:rPr>
              <a:t>But - there are a total of 121 languages and 270 dialects spoken in India.</a:t>
            </a:r>
            <a:endParaRPr sz="1600">
              <a:solidFill>
                <a:schemeClr val="dk1"/>
              </a:solidFill>
              <a:latin typeface="Lexend Deca Light"/>
              <a:ea typeface="Lexend Deca Light"/>
              <a:cs typeface="Lexend Deca Light"/>
              <a:sym typeface="Lexend Deca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7"/>
          <p:cNvSpPr txBox="1"/>
          <p:nvPr/>
        </p:nvSpPr>
        <p:spPr>
          <a:xfrm>
            <a:off x="662025" y="481625"/>
            <a:ext cx="7861800" cy="4617600"/>
          </a:xfrm>
          <a:prstGeom prst="rect">
            <a:avLst/>
          </a:prstGeom>
          <a:noFill/>
          <a:ln>
            <a:noFill/>
          </a:ln>
        </p:spPr>
        <p:txBody>
          <a:bodyPr anchorCtr="0" anchor="t" bIns="91425" lIns="91425" spcFirstLastPara="1" rIns="91425" wrap="square" tIns="91425">
            <a:spAutoFit/>
          </a:bodyPr>
          <a:lstStyle/>
          <a:p>
            <a:pPr indent="-361950" lvl="0" marL="457200" rtl="0" algn="l">
              <a:spcBef>
                <a:spcPts val="0"/>
              </a:spcBef>
              <a:spcAft>
                <a:spcPts val="0"/>
              </a:spcAft>
              <a:buSzPts val="2100"/>
              <a:buFont typeface="Lexend Deca Light"/>
              <a:buChar char="●"/>
            </a:pPr>
            <a:r>
              <a:rPr lang="pt-BR" sz="2100">
                <a:latin typeface="Lexend Deca Light"/>
                <a:ea typeface="Lexend Deca Light"/>
                <a:cs typeface="Lexend Deca Light"/>
                <a:sym typeface="Lexend Deca Light"/>
              </a:rPr>
              <a:t>Both Hindi and English are official languages today. </a:t>
            </a:r>
            <a:endParaRPr sz="2100">
              <a:latin typeface="Lexend Deca Light"/>
              <a:ea typeface="Lexend Deca Light"/>
              <a:cs typeface="Lexend Deca Light"/>
              <a:sym typeface="Lexend Deca Light"/>
            </a:endParaRPr>
          </a:p>
          <a:p>
            <a:pPr indent="0" lvl="0" marL="457200" rtl="0" algn="l">
              <a:spcBef>
                <a:spcPts val="0"/>
              </a:spcBef>
              <a:spcAft>
                <a:spcPts val="0"/>
              </a:spcAft>
              <a:buNone/>
            </a:pPr>
            <a:r>
              <a:t/>
            </a:r>
            <a:endParaRPr sz="2100">
              <a:latin typeface="Lexend Deca Light"/>
              <a:ea typeface="Lexend Deca Light"/>
              <a:cs typeface="Lexend Deca Light"/>
              <a:sym typeface="Lexend Deca Light"/>
            </a:endParaRPr>
          </a:p>
          <a:p>
            <a:pPr indent="-361950" lvl="0" marL="457200" rtl="0" algn="l">
              <a:spcBef>
                <a:spcPts val="0"/>
              </a:spcBef>
              <a:spcAft>
                <a:spcPts val="0"/>
              </a:spcAft>
              <a:buSzPts val="2100"/>
              <a:buFont typeface="Lexend Deca Light"/>
              <a:buChar char="●"/>
            </a:pPr>
            <a:r>
              <a:rPr lang="pt-BR" sz="2100">
                <a:latin typeface="Lexend Deca Light"/>
                <a:ea typeface="Lexend Deca Light"/>
                <a:cs typeface="Lexend Deca Light"/>
                <a:sym typeface="Lexend Deca Light"/>
              </a:rPr>
              <a:t>Young, educated Indians are primary speakers of English - often learn it in school from a young age.  (different from our school foreign language teaching, of course…)</a:t>
            </a:r>
            <a:endParaRPr sz="2100">
              <a:latin typeface="Lexend Deca Light"/>
              <a:ea typeface="Lexend Deca Light"/>
              <a:cs typeface="Lexend Deca Light"/>
              <a:sym typeface="Lexend Deca Light"/>
            </a:endParaRPr>
          </a:p>
          <a:p>
            <a:pPr indent="0" lvl="0" marL="457200" rtl="0" algn="l">
              <a:spcBef>
                <a:spcPts val="0"/>
              </a:spcBef>
              <a:spcAft>
                <a:spcPts val="0"/>
              </a:spcAft>
              <a:buNone/>
            </a:pPr>
            <a:r>
              <a:t/>
            </a:r>
            <a:endParaRPr sz="2100">
              <a:latin typeface="Lexend Deca Light"/>
              <a:ea typeface="Lexend Deca Light"/>
              <a:cs typeface="Lexend Deca Light"/>
              <a:sym typeface="Lexend Deca Light"/>
            </a:endParaRPr>
          </a:p>
          <a:p>
            <a:pPr indent="-361950" lvl="0" marL="457200" rtl="0" algn="l">
              <a:spcBef>
                <a:spcPts val="0"/>
              </a:spcBef>
              <a:spcAft>
                <a:spcPts val="0"/>
              </a:spcAft>
              <a:buSzPts val="2100"/>
              <a:buFont typeface="Lexend Deca Light"/>
              <a:buChar char="●"/>
            </a:pPr>
            <a:r>
              <a:rPr lang="pt-BR" sz="2100">
                <a:latin typeface="Lexend Deca Light"/>
                <a:ea typeface="Lexend Deca Light"/>
                <a:cs typeface="Lexend Deca Light"/>
                <a:sym typeface="Lexend Deca Light"/>
              </a:rPr>
              <a:t>True lingua franca - used in commerce and administration and education to communicate among all different ethnic groups.  </a:t>
            </a:r>
            <a:endParaRPr sz="2100">
              <a:latin typeface="Lexend Deca Light"/>
              <a:ea typeface="Lexend Deca Light"/>
              <a:cs typeface="Lexend Deca Light"/>
              <a:sym typeface="Lexend Deca Light"/>
            </a:endParaRPr>
          </a:p>
          <a:p>
            <a:pPr indent="0" lvl="0" marL="457200" rtl="0" algn="l">
              <a:spcBef>
                <a:spcPts val="0"/>
              </a:spcBef>
              <a:spcAft>
                <a:spcPts val="0"/>
              </a:spcAft>
              <a:buNone/>
            </a:pPr>
            <a:r>
              <a:t/>
            </a:r>
            <a:endParaRPr sz="2100">
              <a:latin typeface="Lexend Deca Light"/>
              <a:ea typeface="Lexend Deca Light"/>
              <a:cs typeface="Lexend Deca Light"/>
              <a:sym typeface="Lexend Deca Light"/>
            </a:endParaRPr>
          </a:p>
          <a:p>
            <a:pPr indent="-361950" lvl="0" marL="457200" rtl="0" algn="l">
              <a:spcBef>
                <a:spcPts val="0"/>
              </a:spcBef>
              <a:spcAft>
                <a:spcPts val="0"/>
              </a:spcAft>
              <a:buSzPts val="2100"/>
              <a:buFont typeface="Lexend Deca Light"/>
              <a:buChar char="●"/>
            </a:pPr>
            <a:r>
              <a:rPr lang="pt-BR" sz="2100">
                <a:latin typeface="Lexend Deca Light"/>
                <a:ea typeface="Lexend Deca Light"/>
                <a:cs typeface="Lexend Deca Light"/>
                <a:sym typeface="Lexend Deca Light"/>
              </a:rPr>
              <a:t>Some feel it has led to a new caste </a:t>
            </a:r>
            <a:r>
              <a:rPr lang="pt-BR" sz="2100">
                <a:latin typeface="Lexend Deca Light"/>
                <a:ea typeface="Lexend Deca Light"/>
                <a:cs typeface="Lexend Deca Light"/>
                <a:sym typeface="Lexend Deca Light"/>
              </a:rPr>
              <a:t>system</a:t>
            </a:r>
            <a:r>
              <a:rPr lang="pt-BR" sz="2100">
                <a:latin typeface="Lexend Deca Light"/>
                <a:ea typeface="Lexend Deca Light"/>
                <a:cs typeface="Lexend Deca Light"/>
                <a:sym typeface="Lexend Deca Light"/>
              </a:rPr>
              <a:t>, with access to good education in English really only available to the upper classes</a:t>
            </a:r>
            <a:endParaRPr sz="2100">
              <a:latin typeface="Lexend Deca Light"/>
              <a:ea typeface="Lexend Deca Light"/>
              <a:cs typeface="Lexend Deca Light"/>
              <a:sym typeface="Lexend Deca Light"/>
            </a:endParaRPr>
          </a:p>
          <a:p>
            <a:pPr indent="0" lvl="0" marL="0" rtl="0" algn="l">
              <a:spcBef>
                <a:spcPts val="0"/>
              </a:spcBef>
              <a:spcAft>
                <a:spcPts val="0"/>
              </a:spcAft>
              <a:buNone/>
            </a:pPr>
            <a:r>
              <a:t/>
            </a:r>
            <a:endParaRPr sz="1500">
              <a:latin typeface="Lexend Deca Light"/>
              <a:ea typeface="Lexend Deca Light"/>
              <a:cs typeface="Lexend Deca Light"/>
              <a:sym typeface="Lexend Deca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8"/>
          <p:cNvSpPr txBox="1"/>
          <p:nvPr>
            <p:ph idx="1" type="body"/>
          </p:nvPr>
        </p:nvSpPr>
        <p:spPr>
          <a:xfrm>
            <a:off x="720000" y="1881200"/>
            <a:ext cx="7710900" cy="26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300">
                <a:solidFill>
                  <a:srgbClr val="000000"/>
                </a:solidFill>
              </a:rPr>
              <a:t>It has resulted in Indian English - heavily influenced by the indigenous languages. </a:t>
            </a:r>
            <a:r>
              <a:rPr lang="pt-BR" sz="1500">
                <a:solidFill>
                  <a:srgbClr val="000000"/>
                </a:solidFill>
              </a:rPr>
              <a:t> </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pt-BR" sz="1500">
                <a:solidFill>
                  <a:srgbClr val="000000"/>
                </a:solidFill>
              </a:rPr>
              <a:t>You are no doubt familiar with the accent?  And if you have any experience with International TAs from India, you may remember difficulties following a lecture… </a:t>
            </a:r>
            <a:endParaRPr sz="1500">
              <a:solidFill>
                <a:srgbClr val="000000"/>
              </a:solidFill>
            </a:endParaRPr>
          </a:p>
          <a:p>
            <a:pPr indent="0" lvl="0" marL="0" rtl="0" algn="l">
              <a:spcBef>
                <a:spcPts val="0"/>
              </a:spcBef>
              <a:spcAft>
                <a:spcPts val="0"/>
              </a:spcAft>
              <a:buNone/>
            </a:pPr>
            <a:r>
              <a:t/>
            </a:r>
            <a:endParaRPr sz="1500">
              <a:solidFill>
                <a:srgbClr val="000000"/>
              </a:solidFill>
            </a:endParaRPr>
          </a:p>
          <a:p>
            <a:pPr indent="0" lvl="0" marL="0" rtl="0" algn="l">
              <a:spcBef>
                <a:spcPts val="0"/>
              </a:spcBef>
              <a:spcAft>
                <a:spcPts val="0"/>
              </a:spcAft>
              <a:buNone/>
            </a:pPr>
            <a:r>
              <a:rPr lang="pt-BR" sz="1500">
                <a:solidFill>
                  <a:srgbClr val="000000"/>
                </a:solidFill>
              </a:rPr>
              <a:t>When I worked with TAs from India at Carnegie Mellon University, I learned the hard way… </a:t>
            </a:r>
            <a:endParaRPr sz="1500">
              <a:solidFill>
                <a:srgbClr val="000000"/>
              </a:solidFill>
            </a:endParaRPr>
          </a:p>
        </p:txBody>
      </p:sp>
      <p:sp>
        <p:nvSpPr>
          <p:cNvPr id="328" name="Google Shape;328;p58"/>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and most importantly for this talk -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9"/>
          <p:cNvSpPr txBox="1"/>
          <p:nvPr/>
        </p:nvSpPr>
        <p:spPr>
          <a:xfrm>
            <a:off x="1026675" y="277275"/>
            <a:ext cx="7002000" cy="491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pt-BR" sz="1800">
                <a:solidFill>
                  <a:srgbClr val="1C2154"/>
                </a:solidFill>
                <a:highlight>
                  <a:srgbClr val="FEFEFE"/>
                </a:highlight>
                <a:latin typeface="Open Sans"/>
                <a:ea typeface="Open Sans"/>
                <a:cs typeface="Open Sans"/>
                <a:sym typeface="Open Sans"/>
              </a:rPr>
              <a:t>Some Examples of Indian English phrases:</a:t>
            </a:r>
            <a:endParaRPr b="1" sz="1800">
              <a:solidFill>
                <a:srgbClr val="1C2154"/>
              </a:solidFill>
              <a:highlight>
                <a:srgbClr val="FEFEFE"/>
              </a:highlight>
              <a:latin typeface="Open Sans"/>
              <a:ea typeface="Open Sans"/>
              <a:cs typeface="Open Sans"/>
              <a:sym typeface="Open Sans"/>
            </a:endParaRPr>
          </a:p>
          <a:p>
            <a:pPr indent="0" lvl="0" marL="0" rtl="0" algn="l">
              <a:lnSpc>
                <a:spcPct val="115000"/>
              </a:lnSpc>
              <a:spcBef>
                <a:spcPts val="1400"/>
              </a:spcBef>
              <a:spcAft>
                <a:spcPts val="0"/>
              </a:spcAft>
              <a:buNone/>
            </a:pPr>
            <a:r>
              <a:t/>
            </a:r>
            <a:endParaRPr b="1" sz="1800">
              <a:solidFill>
                <a:srgbClr val="1C2154"/>
              </a:solidFill>
              <a:highlight>
                <a:srgbClr val="FEFEFE"/>
              </a:highlight>
              <a:latin typeface="Open Sans"/>
              <a:ea typeface="Open Sans"/>
              <a:cs typeface="Open Sans"/>
              <a:sym typeface="Open Sans"/>
            </a:endParaRPr>
          </a:p>
          <a:p>
            <a:pPr indent="-333375" lvl="0" marL="457200" rtl="0" algn="l">
              <a:lnSpc>
                <a:spcPct val="160000"/>
              </a:lnSpc>
              <a:spcBef>
                <a:spcPts val="400"/>
              </a:spcBef>
              <a:spcAft>
                <a:spcPts val="0"/>
              </a:spcAft>
              <a:buClr>
                <a:srgbClr val="20252C"/>
              </a:buClr>
              <a:buSzPts val="1650"/>
              <a:buFont typeface="Open Sans"/>
              <a:buChar char="●"/>
            </a:pPr>
            <a:r>
              <a:rPr b="1" lang="pt-BR" sz="1650">
                <a:solidFill>
                  <a:srgbClr val="20252C"/>
                </a:solidFill>
                <a:highlight>
                  <a:srgbClr val="FEFEFE"/>
                </a:highlight>
                <a:latin typeface="Open Sans"/>
                <a:ea typeface="Open Sans"/>
                <a:cs typeface="Open Sans"/>
                <a:sym typeface="Open Sans"/>
              </a:rPr>
              <a:t>Please do the needful.</a:t>
            </a:r>
            <a:r>
              <a:rPr lang="pt-BR" sz="1650">
                <a:solidFill>
                  <a:srgbClr val="20252C"/>
                </a:solidFill>
                <a:highlight>
                  <a:srgbClr val="FEFEFE"/>
                </a:highlight>
                <a:latin typeface="Open Sans"/>
                <a:ea typeface="Open Sans"/>
                <a:cs typeface="Open Sans"/>
                <a:sym typeface="Open Sans"/>
              </a:rPr>
              <a:t> Meaning: to take care of something.</a:t>
            </a:r>
            <a:endParaRPr sz="1650">
              <a:solidFill>
                <a:srgbClr val="20252C"/>
              </a:solidFill>
              <a:highlight>
                <a:srgbClr val="FEFEFE"/>
              </a:highlight>
              <a:latin typeface="Open Sans"/>
              <a:ea typeface="Open Sans"/>
              <a:cs typeface="Open Sans"/>
              <a:sym typeface="Open Sans"/>
            </a:endParaRPr>
          </a:p>
          <a:p>
            <a:pPr indent="-333375" lvl="0" marL="457200" rtl="0" algn="l">
              <a:lnSpc>
                <a:spcPct val="160000"/>
              </a:lnSpc>
              <a:spcBef>
                <a:spcPts val="0"/>
              </a:spcBef>
              <a:spcAft>
                <a:spcPts val="0"/>
              </a:spcAft>
              <a:buClr>
                <a:srgbClr val="20252C"/>
              </a:buClr>
              <a:buSzPts val="1650"/>
              <a:buFont typeface="Open Sans"/>
              <a:buChar char="●"/>
            </a:pPr>
            <a:r>
              <a:rPr b="1" lang="pt-BR" sz="1650">
                <a:solidFill>
                  <a:srgbClr val="20252C"/>
                </a:solidFill>
                <a:highlight>
                  <a:srgbClr val="FEFEFE"/>
                </a:highlight>
                <a:latin typeface="Open Sans"/>
                <a:ea typeface="Open Sans"/>
                <a:cs typeface="Open Sans"/>
                <a:sym typeface="Open Sans"/>
              </a:rPr>
              <a:t>English-knowing.</a:t>
            </a:r>
            <a:r>
              <a:rPr lang="pt-BR" sz="1650">
                <a:solidFill>
                  <a:srgbClr val="20252C"/>
                </a:solidFill>
                <a:highlight>
                  <a:srgbClr val="FEFEFE"/>
                </a:highlight>
                <a:latin typeface="Open Sans"/>
                <a:ea typeface="Open Sans"/>
                <a:cs typeface="Open Sans"/>
                <a:sym typeface="Open Sans"/>
              </a:rPr>
              <a:t> Used to describe someone who speaks English.</a:t>
            </a:r>
            <a:endParaRPr sz="1650">
              <a:solidFill>
                <a:srgbClr val="20252C"/>
              </a:solidFill>
              <a:highlight>
                <a:srgbClr val="FEFEFE"/>
              </a:highlight>
              <a:latin typeface="Open Sans"/>
              <a:ea typeface="Open Sans"/>
              <a:cs typeface="Open Sans"/>
              <a:sym typeface="Open Sans"/>
            </a:endParaRPr>
          </a:p>
          <a:p>
            <a:pPr indent="-333375" lvl="0" marL="457200" rtl="0" algn="l">
              <a:lnSpc>
                <a:spcPct val="160000"/>
              </a:lnSpc>
              <a:spcBef>
                <a:spcPts val="0"/>
              </a:spcBef>
              <a:spcAft>
                <a:spcPts val="0"/>
              </a:spcAft>
              <a:buClr>
                <a:srgbClr val="20252C"/>
              </a:buClr>
              <a:buSzPts val="1650"/>
              <a:buFont typeface="Open Sans"/>
              <a:buChar char="●"/>
            </a:pPr>
            <a:r>
              <a:rPr b="1" lang="pt-BR" sz="1650">
                <a:solidFill>
                  <a:srgbClr val="20252C"/>
                </a:solidFill>
                <a:highlight>
                  <a:srgbClr val="FEFEFE"/>
                </a:highlight>
                <a:latin typeface="Open Sans"/>
                <a:ea typeface="Open Sans"/>
                <a:cs typeface="Open Sans"/>
                <a:sym typeface="Open Sans"/>
              </a:rPr>
              <a:t>Convent-educated.</a:t>
            </a:r>
            <a:r>
              <a:rPr lang="pt-BR" sz="1650">
                <a:solidFill>
                  <a:srgbClr val="20252C"/>
                </a:solidFill>
                <a:highlight>
                  <a:srgbClr val="FEFEFE"/>
                </a:highlight>
                <a:latin typeface="Open Sans"/>
                <a:ea typeface="Open Sans"/>
                <a:cs typeface="Open Sans"/>
                <a:sym typeface="Open Sans"/>
              </a:rPr>
              <a:t> Refers to someone who received their education in English</a:t>
            </a:r>
            <a:endParaRPr sz="1650">
              <a:solidFill>
                <a:srgbClr val="20252C"/>
              </a:solidFill>
              <a:highlight>
                <a:srgbClr val="FEFEFE"/>
              </a:highlight>
              <a:latin typeface="Open Sans"/>
              <a:ea typeface="Open Sans"/>
              <a:cs typeface="Open Sans"/>
              <a:sym typeface="Open Sans"/>
            </a:endParaRPr>
          </a:p>
          <a:p>
            <a:pPr indent="-333375" lvl="0" marL="457200" rtl="0" algn="l">
              <a:lnSpc>
                <a:spcPct val="160000"/>
              </a:lnSpc>
              <a:spcBef>
                <a:spcPts val="0"/>
              </a:spcBef>
              <a:spcAft>
                <a:spcPts val="0"/>
              </a:spcAft>
              <a:buClr>
                <a:srgbClr val="20252C"/>
              </a:buClr>
              <a:buSzPts val="1650"/>
              <a:buFont typeface="Open Sans"/>
              <a:buChar char="●"/>
            </a:pPr>
            <a:r>
              <a:rPr b="1" lang="pt-BR" sz="1650">
                <a:solidFill>
                  <a:srgbClr val="20252C"/>
                </a:solidFill>
                <a:highlight>
                  <a:srgbClr val="FEFEFE"/>
                </a:highlight>
                <a:latin typeface="Open Sans"/>
                <a:ea typeface="Open Sans"/>
                <a:cs typeface="Open Sans"/>
                <a:sym typeface="Open Sans"/>
              </a:rPr>
              <a:t>I belong to Mumbai.</a:t>
            </a:r>
            <a:r>
              <a:rPr lang="pt-BR" sz="1650">
                <a:solidFill>
                  <a:srgbClr val="20252C"/>
                </a:solidFill>
                <a:highlight>
                  <a:srgbClr val="FEFEFE"/>
                </a:highlight>
                <a:latin typeface="Open Sans"/>
                <a:ea typeface="Open Sans"/>
                <a:cs typeface="Open Sans"/>
                <a:sym typeface="Open Sans"/>
              </a:rPr>
              <a:t> Meaning: I am from Mumbai</a:t>
            </a:r>
            <a:endParaRPr sz="1650">
              <a:solidFill>
                <a:srgbClr val="20252C"/>
              </a:solidFill>
              <a:highlight>
                <a:srgbClr val="FEFEFE"/>
              </a:highlight>
              <a:latin typeface="Open Sans"/>
              <a:ea typeface="Open Sans"/>
              <a:cs typeface="Open Sans"/>
              <a:sym typeface="Open Sans"/>
            </a:endParaRPr>
          </a:p>
          <a:p>
            <a:pPr indent="-333375" lvl="0" marL="457200" rtl="0" algn="l">
              <a:lnSpc>
                <a:spcPct val="160000"/>
              </a:lnSpc>
              <a:spcBef>
                <a:spcPts val="0"/>
              </a:spcBef>
              <a:spcAft>
                <a:spcPts val="0"/>
              </a:spcAft>
              <a:buClr>
                <a:srgbClr val="20252C"/>
              </a:buClr>
              <a:buSzPts val="1650"/>
              <a:buFont typeface="Open Sans"/>
              <a:buChar char="●"/>
            </a:pPr>
            <a:r>
              <a:rPr b="1" lang="pt-BR" sz="1650">
                <a:solidFill>
                  <a:srgbClr val="20252C"/>
                </a:solidFill>
                <a:highlight>
                  <a:srgbClr val="FEFEFE"/>
                </a:highlight>
                <a:latin typeface="Open Sans"/>
                <a:ea typeface="Open Sans"/>
                <a:cs typeface="Open Sans"/>
                <a:sym typeface="Open Sans"/>
              </a:rPr>
              <a:t>Please revert.</a:t>
            </a:r>
            <a:r>
              <a:rPr lang="pt-BR" sz="1650">
                <a:solidFill>
                  <a:srgbClr val="20252C"/>
                </a:solidFill>
                <a:highlight>
                  <a:srgbClr val="FEFEFE"/>
                </a:highlight>
                <a:latin typeface="Open Sans"/>
                <a:ea typeface="Open Sans"/>
                <a:cs typeface="Open Sans"/>
                <a:sym typeface="Open Sans"/>
              </a:rPr>
              <a:t> Meaning: please report back with information.</a:t>
            </a:r>
            <a:endParaRPr sz="1650">
              <a:solidFill>
                <a:srgbClr val="20252C"/>
              </a:solidFill>
              <a:highlight>
                <a:srgbClr val="FEFEFE"/>
              </a:highlight>
              <a:latin typeface="Open Sans"/>
              <a:ea typeface="Open Sans"/>
              <a:cs typeface="Open Sans"/>
              <a:sym typeface="Open Sans"/>
            </a:endParaRPr>
          </a:p>
          <a:p>
            <a:pPr indent="0" lvl="0" marL="0" rtl="0" algn="l">
              <a:spcBef>
                <a:spcPts val="1200"/>
              </a:spcBef>
              <a:spcAft>
                <a:spcPts val="0"/>
              </a:spcAft>
              <a:buNone/>
            </a:pPr>
            <a:r>
              <a:t/>
            </a:r>
            <a:endParaRPr>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a:p>
            <a:pPr indent="0" lvl="0" marL="0" rtl="0" algn="l">
              <a:spcBef>
                <a:spcPts val="0"/>
              </a:spcBef>
              <a:spcAft>
                <a:spcPts val="0"/>
              </a:spcAft>
              <a:buNone/>
            </a:pPr>
            <a:r>
              <a:rPr lang="pt-BR" u="sng">
                <a:solidFill>
                  <a:schemeClr val="hlink"/>
                </a:solidFill>
                <a:latin typeface="Lexend Deca Light"/>
                <a:ea typeface="Lexend Deca Light"/>
                <a:cs typeface="Lexend Deca Light"/>
                <a:sym typeface="Lexend Deca Light"/>
                <a:hlinkClick r:id="rId3"/>
              </a:rPr>
              <a:t>https://blog.pimsleur.com/2020/07/16/what-are-world-englishes/</a:t>
            </a:r>
            <a:endParaRPr>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0"/>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sz="2300"/>
              <a:t>YouTube:  </a:t>
            </a:r>
            <a:r>
              <a:rPr lang="pt-BR" sz="2300"/>
              <a:t>Do Indians know how their English accent sounds?</a:t>
            </a:r>
            <a:endParaRPr sz="2300"/>
          </a:p>
        </p:txBody>
      </p:sp>
      <p:pic>
        <p:nvPicPr>
          <p:cNvPr descr="If you are interested in getting more authentic insights like this from Asia, you can help improve our content direction by filling out our survey here: https://forms.gle/XvRyUvYaU3EwB18U9&#10;&#10;Special thanks to Sheetal, our volunteer reporter from Mumbai. You can follow her here ► https://www.instagram.com/sheetal.shah/&#10;&#10;The opinions expressed in this video are those of individual interviewees alone and do not reflect the views of ASIAN BOSS or the general Indian population.&#10;&#10;Interested in traveling Asia? Get the best discounted deals here!&#10;▹  https://www.trip.com/flights/welcome/?to=home&amp;Allianceid=3840189&amp;SID=22040270&amp;ouid=&#10;&#10;Our standard filming equipment: &#10;▹ Camera Body: https://ebay.us/gj5mh8&#10;▹ Camera Lens: https://ebay.us/3AjFCi&#10;▹ Mic Set:  https://ebay.us/GnRkV3&#10;▹ Tripod: https://ebay.us/A9lHTn&#10;▹ Tripod: https://ebay.us/hzsyEU&#10;▹ SD Card: https://ebay.us/DtYT7S&#10;&#10;Send us a message via our Facebook page if you have any questions or topic suggestions ► https://www.facebook.com/asianboss&#10;&#10;ASIAN BOSS Instagram ► &#10;https://www.instagram.com/asianbossmedia&#10;&#10;Are you curious about real people's perspectives from Asia on various cultural and social issues? Subscribe to ASIAN BOSS for more fun and educational videos ► https://goo.gl/TRcSbE" id="339" name="Google Shape;339;p60" title="Do Indians Know How Their English Accent Sounds? | ASIAN BOSS">
            <a:hlinkClick r:id="rId3"/>
          </p:cNvPr>
          <p:cNvPicPr preferRelativeResize="0"/>
          <p:nvPr/>
        </p:nvPicPr>
        <p:blipFill>
          <a:blip r:embed="rId4">
            <a:alphaModFix/>
          </a:blip>
          <a:stretch>
            <a:fillRect/>
          </a:stretch>
        </p:blipFill>
        <p:spPr>
          <a:xfrm>
            <a:off x="2031150" y="1714500"/>
            <a:ext cx="5055650" cy="2843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1"/>
          <p:cNvSpPr txBox="1"/>
          <p:nvPr>
            <p:ph type="title"/>
          </p:nvPr>
        </p:nvSpPr>
        <p:spPr>
          <a:xfrm>
            <a:off x="540150" y="262725"/>
            <a:ext cx="7717800" cy="90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Nigerian English: </a:t>
            </a:r>
            <a:r>
              <a:rPr b="1" i="1" lang="pt-BR">
                <a:solidFill>
                  <a:schemeClr val="accent1"/>
                </a:solidFill>
              </a:rPr>
              <a:t>Well done!</a:t>
            </a:r>
            <a:endParaRPr b="1" i="1">
              <a:solidFill>
                <a:schemeClr val="accent1"/>
              </a:solidFill>
            </a:endParaRPr>
          </a:p>
        </p:txBody>
      </p:sp>
      <p:sp>
        <p:nvSpPr>
          <p:cNvPr id="345" name="Google Shape;345;p61"/>
          <p:cNvSpPr txBox="1"/>
          <p:nvPr/>
        </p:nvSpPr>
        <p:spPr>
          <a:xfrm>
            <a:off x="713100" y="1170825"/>
            <a:ext cx="7717800" cy="381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000">
                <a:latin typeface="Lexend Deca Light"/>
                <a:ea typeface="Lexend Deca Light"/>
                <a:cs typeface="Lexend Deca Light"/>
                <a:sym typeface="Lexend Deca Light"/>
              </a:rPr>
              <a:t>An example of different usage in Nigerian English, that comes directly from the Nigerian languages Housa, Yoruba, Igbo or Baatonum.  </a:t>
            </a:r>
            <a:endParaRPr sz="2000">
              <a:latin typeface="Lexend Deca Light"/>
              <a:ea typeface="Lexend Deca Light"/>
              <a:cs typeface="Lexend Deca Light"/>
              <a:sym typeface="Lexend Deca Light"/>
            </a:endParaRPr>
          </a:p>
          <a:p>
            <a:pPr indent="0" lvl="0" marL="0" rtl="0" algn="l">
              <a:spcBef>
                <a:spcPts val="0"/>
              </a:spcBef>
              <a:spcAft>
                <a:spcPts val="0"/>
              </a:spcAft>
              <a:buNone/>
            </a:pPr>
            <a:r>
              <a:t/>
            </a:r>
            <a:endParaRPr sz="2000">
              <a:latin typeface="Lexend Deca Light"/>
              <a:ea typeface="Lexend Deca Light"/>
              <a:cs typeface="Lexend Deca Light"/>
              <a:sym typeface="Lexend Deca Light"/>
            </a:endParaRPr>
          </a:p>
          <a:p>
            <a:pPr indent="0" lvl="0" marL="0" rtl="0" algn="l">
              <a:spcBef>
                <a:spcPts val="0"/>
              </a:spcBef>
              <a:spcAft>
                <a:spcPts val="0"/>
              </a:spcAft>
              <a:buNone/>
            </a:pPr>
            <a:r>
              <a:rPr lang="pt-BR" sz="2000">
                <a:latin typeface="Lexend Deca Light"/>
                <a:ea typeface="Lexend Deca Light"/>
                <a:cs typeface="Lexend Deca Light"/>
                <a:sym typeface="Lexend Deca Light"/>
              </a:rPr>
              <a:t>No direct parallel in Standard American English.   </a:t>
            </a:r>
            <a:endParaRPr sz="2000">
              <a:latin typeface="Lexend Deca Light"/>
              <a:ea typeface="Lexend Deca Light"/>
              <a:cs typeface="Lexend Deca Light"/>
              <a:sym typeface="Lexend Deca Light"/>
            </a:endParaRPr>
          </a:p>
          <a:p>
            <a:pPr indent="0" lvl="0" marL="0" rtl="0" algn="l">
              <a:spcBef>
                <a:spcPts val="0"/>
              </a:spcBef>
              <a:spcAft>
                <a:spcPts val="0"/>
              </a:spcAft>
              <a:buNone/>
            </a:pPr>
            <a:r>
              <a:t/>
            </a:r>
            <a:endParaRPr sz="2000">
              <a:latin typeface="Lexend Deca Light"/>
              <a:ea typeface="Lexend Deca Light"/>
              <a:cs typeface="Lexend Deca Light"/>
              <a:sym typeface="Lexend Deca Light"/>
            </a:endParaRPr>
          </a:p>
          <a:p>
            <a:pPr indent="0" lvl="0" marL="0" rtl="0" algn="l">
              <a:spcBef>
                <a:spcPts val="0"/>
              </a:spcBef>
              <a:spcAft>
                <a:spcPts val="0"/>
              </a:spcAft>
              <a:buNone/>
            </a:pPr>
            <a:r>
              <a:rPr lang="pt-BR" sz="2000">
                <a:latin typeface="Lexend Deca Light"/>
                <a:ea typeface="Lexend Deca Light"/>
                <a:cs typeface="Lexend Deca Light"/>
                <a:sym typeface="Lexend Deca Light"/>
              </a:rPr>
              <a:t>Used to greet a person who is working or just doing something.  It doesn’t really have anything to do with how well they are doing the job.</a:t>
            </a:r>
            <a:endParaRPr sz="2000">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a:p>
            <a:pPr indent="0" lvl="0" marL="0" rtl="0" algn="l">
              <a:spcBef>
                <a:spcPts val="0"/>
              </a:spcBef>
              <a:spcAft>
                <a:spcPts val="0"/>
              </a:spcAft>
              <a:buNone/>
            </a:pPr>
            <a:r>
              <a:rPr lang="pt-BR">
                <a:latin typeface="Lexend Deca Light"/>
                <a:ea typeface="Lexend Deca Light"/>
                <a:cs typeface="Lexend Deca Light"/>
                <a:sym typeface="Lexend Deca Light"/>
              </a:rPr>
              <a:t>https://dailytrust.com/nigerian-words-and-expressions-that-are-untranslatable-into-english/</a:t>
            </a:r>
            <a:endParaRPr>
              <a:latin typeface="Lexend Deca Light"/>
              <a:ea typeface="Lexend Deca Light"/>
              <a:cs typeface="Lexend Deca Light"/>
              <a:sym typeface="Lexend Deca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2"/>
          <p:cNvSpPr txBox="1"/>
          <p:nvPr>
            <p:ph type="title"/>
          </p:nvPr>
        </p:nvSpPr>
        <p:spPr>
          <a:xfrm>
            <a:off x="713250" y="489275"/>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Singlish     </a:t>
            </a:r>
            <a:endParaRPr/>
          </a:p>
        </p:txBody>
      </p:sp>
      <p:pic>
        <p:nvPicPr>
          <p:cNvPr id="351" name="Google Shape;351;p62"/>
          <p:cNvPicPr preferRelativeResize="0"/>
          <p:nvPr/>
        </p:nvPicPr>
        <p:blipFill>
          <a:blip r:embed="rId3">
            <a:alphaModFix/>
          </a:blip>
          <a:stretch>
            <a:fillRect/>
          </a:stretch>
        </p:blipFill>
        <p:spPr>
          <a:xfrm>
            <a:off x="4512325" y="1557125"/>
            <a:ext cx="4134446" cy="3444026"/>
          </a:xfrm>
          <a:prstGeom prst="rect">
            <a:avLst/>
          </a:prstGeom>
          <a:noFill/>
          <a:ln>
            <a:noFill/>
          </a:ln>
        </p:spPr>
      </p:pic>
      <p:sp>
        <p:nvSpPr>
          <p:cNvPr id="352" name="Google Shape;352;p62"/>
          <p:cNvSpPr txBox="1"/>
          <p:nvPr/>
        </p:nvSpPr>
        <p:spPr>
          <a:xfrm>
            <a:off x="162775" y="1291925"/>
            <a:ext cx="4257600" cy="44190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pt-BR" sz="1350">
                <a:solidFill>
                  <a:srgbClr val="293749"/>
                </a:solidFill>
                <a:highlight>
                  <a:srgbClr val="FCFAF2"/>
                </a:highlight>
                <a:latin typeface="Open Sans"/>
                <a:ea typeface="Open Sans"/>
                <a:cs typeface="Open Sans"/>
                <a:sym typeface="Open Sans"/>
              </a:rPr>
              <a:t>Singapore is a real cultural and linguistic melting pot with large communities of people speaking lots of different languages. Besides English, most people here can also understand and speak some Malay, Tamil, and various Chinese languages such as Hokkien, Cantonese, Teochew, and Mandarin, amongst others. Locals often mix up words and grammar from these languages to create the unique and fascinating Singlish.</a:t>
            </a:r>
            <a:endParaRPr sz="1350">
              <a:solidFill>
                <a:srgbClr val="293749"/>
              </a:solidFill>
              <a:highlight>
                <a:srgbClr val="FCFAF2"/>
              </a:highlight>
              <a:latin typeface="Open Sans"/>
              <a:ea typeface="Open Sans"/>
              <a:cs typeface="Open Sans"/>
              <a:sym typeface="Open Sans"/>
            </a:endParaRPr>
          </a:p>
          <a:p>
            <a:pPr indent="0" lvl="0" marL="0" rtl="0" algn="l">
              <a:lnSpc>
                <a:spcPct val="150000"/>
              </a:lnSpc>
              <a:spcBef>
                <a:spcPts val="2300"/>
              </a:spcBef>
              <a:spcAft>
                <a:spcPts val="0"/>
              </a:spcAft>
              <a:buNone/>
            </a:pPr>
            <a:r>
              <a:rPr lang="pt-BR" sz="1350">
                <a:solidFill>
                  <a:srgbClr val="293749"/>
                </a:solidFill>
                <a:highlight>
                  <a:srgbClr val="FCFAF2"/>
                </a:highlight>
                <a:latin typeface="Open Sans"/>
                <a:ea typeface="Open Sans"/>
                <a:cs typeface="Open Sans"/>
                <a:sym typeface="Open Sans"/>
              </a:rPr>
              <a:t>One cool example of how expressive Singlish can be is the many uses of the word “can”:</a:t>
            </a:r>
            <a:endParaRPr sz="1350">
              <a:solidFill>
                <a:srgbClr val="293749"/>
              </a:solidFill>
              <a:highlight>
                <a:srgbClr val="FCFAF2"/>
              </a:highlight>
              <a:latin typeface="Open Sans"/>
              <a:ea typeface="Open Sans"/>
              <a:cs typeface="Open Sans"/>
              <a:sym typeface="Open Sans"/>
            </a:endParaRPr>
          </a:p>
          <a:p>
            <a:pPr indent="0" lvl="0" marL="0" rtl="0" algn="l">
              <a:spcBef>
                <a:spcPts val="2300"/>
              </a:spcBef>
              <a:spcAft>
                <a:spcPts val="0"/>
              </a:spcAft>
              <a:buNone/>
            </a:pPr>
            <a:r>
              <a:t/>
            </a:r>
            <a:endParaRPr>
              <a:latin typeface="Lexend Deca Light"/>
              <a:ea typeface="Lexend Deca Light"/>
              <a:cs typeface="Lexend Deca Light"/>
              <a:sym typeface="Lexend Deca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3"/>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references</a:t>
            </a:r>
            <a:endParaRPr/>
          </a:p>
        </p:txBody>
      </p:sp>
      <p:sp>
        <p:nvSpPr>
          <p:cNvPr id="358" name="Google Shape;358;p63"/>
          <p:cNvSpPr txBox="1"/>
          <p:nvPr/>
        </p:nvSpPr>
        <p:spPr>
          <a:xfrm>
            <a:off x="829300" y="1362875"/>
            <a:ext cx="7717500" cy="350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pt-BR" sz="1200"/>
              <a:t>Farrell, T.S.C. (2017).  Sociolinguistics and Language Teaching.  tesolpress. </a:t>
            </a:r>
            <a:endParaRPr sz="1200"/>
          </a:p>
          <a:p>
            <a:pPr indent="0" lvl="0" marL="0" rtl="0" algn="l">
              <a:lnSpc>
                <a:spcPct val="115000"/>
              </a:lnSpc>
              <a:spcBef>
                <a:spcPts val="1200"/>
              </a:spcBef>
              <a:spcAft>
                <a:spcPts val="0"/>
              </a:spcAft>
              <a:buNone/>
            </a:pPr>
            <a:r>
              <a:rPr lang="pt-BR" sz="1200"/>
              <a:t>Holmes, J., &amp; Wilson, N. (2017). </a:t>
            </a:r>
            <a:r>
              <a:rPr i="1" lang="pt-BR" sz="1200"/>
              <a:t>An Introduction to Sociolinguistics</a:t>
            </a:r>
            <a:r>
              <a:rPr lang="pt-BR" sz="1200"/>
              <a:t>. Routledge.</a:t>
            </a:r>
            <a:endParaRPr sz="1200"/>
          </a:p>
          <a:p>
            <a:pPr indent="0" lvl="0" marL="0" rtl="0" algn="l">
              <a:lnSpc>
                <a:spcPct val="115000"/>
              </a:lnSpc>
              <a:spcBef>
                <a:spcPts val="1200"/>
              </a:spcBef>
              <a:spcAft>
                <a:spcPts val="0"/>
              </a:spcAft>
              <a:buNone/>
            </a:pPr>
            <a:r>
              <a:rPr b="1" lang="pt-BR" sz="1200">
                <a:solidFill>
                  <a:schemeClr val="accent1"/>
                </a:solidFill>
              </a:rPr>
              <a:t>YouTube: </a:t>
            </a:r>
            <a:endParaRPr b="1" sz="1200">
              <a:solidFill>
                <a:schemeClr val="accent1"/>
              </a:solidFill>
            </a:endParaRPr>
          </a:p>
          <a:p>
            <a:pPr indent="0" lvl="0" marL="0" rtl="0" algn="l">
              <a:spcBef>
                <a:spcPts val="1200"/>
              </a:spcBef>
              <a:spcAft>
                <a:spcPts val="0"/>
              </a:spcAft>
              <a:buNone/>
            </a:pPr>
            <a:r>
              <a:rPr lang="pt-BR" sz="1200" u="sng">
                <a:solidFill>
                  <a:schemeClr val="hlink"/>
                </a:solidFill>
                <a:latin typeface="Lexend Deca Light"/>
                <a:ea typeface="Lexend Deca Light"/>
                <a:cs typeface="Lexend Deca Light"/>
                <a:sym typeface="Lexend Deca Light"/>
                <a:hlinkClick r:id="rId3"/>
              </a:rPr>
              <a:t>What Are World Englishes? | The Pimsleur Language Blog</a:t>
            </a:r>
            <a:endParaRPr sz="1200">
              <a:latin typeface="Lexend Deca Light"/>
              <a:ea typeface="Lexend Deca Light"/>
              <a:cs typeface="Lexend Deca Light"/>
              <a:sym typeface="Lexend Deca Light"/>
            </a:endParaRPr>
          </a:p>
          <a:p>
            <a:pPr indent="0" lvl="0" marL="0" rtl="0" algn="l">
              <a:spcBef>
                <a:spcPts val="0"/>
              </a:spcBef>
              <a:spcAft>
                <a:spcPts val="0"/>
              </a:spcAft>
              <a:buNone/>
            </a:pPr>
            <a:r>
              <a:t/>
            </a:r>
            <a:endParaRPr sz="1200">
              <a:latin typeface="Lexend Deca Light"/>
              <a:ea typeface="Lexend Deca Light"/>
              <a:cs typeface="Lexend Deca Light"/>
              <a:sym typeface="Lexend Deca Light"/>
            </a:endParaRPr>
          </a:p>
          <a:p>
            <a:pPr indent="0" lvl="0" marL="0" rtl="0" algn="l">
              <a:spcBef>
                <a:spcPts val="0"/>
              </a:spcBef>
              <a:spcAft>
                <a:spcPts val="0"/>
              </a:spcAft>
              <a:buNone/>
            </a:pPr>
            <a:r>
              <a:rPr lang="pt-BR" sz="1200" u="sng">
                <a:solidFill>
                  <a:schemeClr val="hlink"/>
                </a:solidFill>
                <a:latin typeface="Lexend Deca Light"/>
                <a:ea typeface="Lexend Deca Light"/>
                <a:cs typeface="Lexend Deca Light"/>
                <a:sym typeface="Lexend Deca Light"/>
                <a:hlinkClick r:id="rId4"/>
              </a:rPr>
              <a:t>Nigerian words and expressions that are untranslatable into English - Daily Trust</a:t>
            </a:r>
            <a:endParaRPr sz="1200">
              <a:latin typeface="Lexend Deca Light"/>
              <a:ea typeface="Lexend Deca Light"/>
              <a:cs typeface="Lexend Deca Light"/>
              <a:sym typeface="Lexend Deca Light"/>
            </a:endParaRPr>
          </a:p>
          <a:p>
            <a:pPr indent="0" lvl="0" marL="0" rtl="0" algn="l">
              <a:spcBef>
                <a:spcPts val="0"/>
              </a:spcBef>
              <a:spcAft>
                <a:spcPts val="0"/>
              </a:spcAft>
              <a:buNone/>
            </a:pPr>
            <a:r>
              <a:t/>
            </a:r>
            <a:endParaRPr sz="1200">
              <a:latin typeface="Lexend Deca Light"/>
              <a:ea typeface="Lexend Deca Light"/>
              <a:cs typeface="Lexend Deca Light"/>
              <a:sym typeface="Lexend Deca Light"/>
            </a:endParaRPr>
          </a:p>
          <a:p>
            <a:pPr indent="0" lvl="0" marL="0" rtl="0" algn="l">
              <a:spcBef>
                <a:spcPts val="0"/>
              </a:spcBef>
              <a:spcAft>
                <a:spcPts val="0"/>
              </a:spcAft>
              <a:buNone/>
            </a:pPr>
            <a:r>
              <a:rPr lang="pt-BR" sz="1200" u="sng">
                <a:solidFill>
                  <a:schemeClr val="hlink"/>
                </a:solidFill>
                <a:latin typeface="Lexend Deca Light"/>
                <a:ea typeface="Lexend Deca Light"/>
                <a:cs typeface="Lexend Deca Light"/>
                <a:sym typeface="Lexend Deca Light"/>
                <a:hlinkClick r:id="rId5"/>
              </a:rPr>
              <a:t>Jetstar goes Singlish, really!</a:t>
            </a:r>
            <a:endParaRPr sz="1200">
              <a:latin typeface="Lexend Deca Light"/>
              <a:ea typeface="Lexend Deca Light"/>
              <a:cs typeface="Lexend Deca Light"/>
              <a:sym typeface="Lexend Deca Light"/>
            </a:endParaRPr>
          </a:p>
          <a:p>
            <a:pPr indent="0" lvl="0" marL="0" rtl="0" algn="l">
              <a:spcBef>
                <a:spcPts val="0"/>
              </a:spcBef>
              <a:spcAft>
                <a:spcPts val="0"/>
              </a:spcAft>
              <a:buNone/>
            </a:pPr>
            <a:r>
              <a:t/>
            </a:r>
            <a:endParaRPr sz="1200">
              <a:latin typeface="Lexend Deca Light"/>
              <a:ea typeface="Lexend Deca Light"/>
              <a:cs typeface="Lexend Deca Light"/>
              <a:sym typeface="Lexend Deca Light"/>
            </a:endParaRPr>
          </a:p>
          <a:p>
            <a:pPr indent="0" lvl="0" marL="0" rtl="0" algn="l">
              <a:spcBef>
                <a:spcPts val="0"/>
              </a:spcBef>
              <a:spcAft>
                <a:spcPts val="0"/>
              </a:spcAft>
              <a:buNone/>
            </a:pPr>
            <a:r>
              <a:rPr lang="pt-BR" sz="1200" u="sng">
                <a:solidFill>
                  <a:schemeClr val="hlink"/>
                </a:solidFill>
                <a:latin typeface="Lexend Deca Light"/>
                <a:ea typeface="Lexend Deca Light"/>
                <a:cs typeface="Lexend Deca Light"/>
                <a:sym typeface="Lexend Deca Light"/>
                <a:hlinkClick r:id="rId6"/>
              </a:rPr>
              <a:t>2 Billion Voices: How to speak bad English perfectly | Heather Hansen | TEDxOdense</a:t>
            </a:r>
            <a:endParaRPr sz="1200">
              <a:latin typeface="Lexend Deca Light"/>
              <a:ea typeface="Lexend Deca Light"/>
              <a:cs typeface="Lexend Deca Light"/>
              <a:sym typeface="Lexend Deca Light"/>
            </a:endParaRPr>
          </a:p>
          <a:p>
            <a:pPr indent="0" lvl="0" marL="0" rtl="0" algn="l">
              <a:spcBef>
                <a:spcPts val="0"/>
              </a:spcBef>
              <a:spcAft>
                <a:spcPts val="0"/>
              </a:spcAft>
              <a:buNone/>
            </a:pPr>
            <a:r>
              <a:t/>
            </a:r>
            <a:endParaRPr sz="1200">
              <a:latin typeface="Lexend Deca Light"/>
              <a:ea typeface="Lexend Deca Light"/>
              <a:cs typeface="Lexend Deca Light"/>
              <a:sym typeface="Lexend Deca Light"/>
            </a:endParaRPr>
          </a:p>
          <a:p>
            <a:pPr indent="0" lvl="0" marL="0" rtl="0" algn="l">
              <a:spcBef>
                <a:spcPts val="0"/>
              </a:spcBef>
              <a:spcAft>
                <a:spcPts val="0"/>
              </a:spcAft>
              <a:buNone/>
            </a:pPr>
            <a:r>
              <a:rPr b="1" lang="pt-BR" sz="1200">
                <a:solidFill>
                  <a:schemeClr val="accent1"/>
                </a:solidFill>
                <a:latin typeface="Lexend Deca"/>
                <a:ea typeface="Lexend Deca"/>
                <a:cs typeface="Lexend Deca"/>
                <a:sym typeface="Lexend Deca"/>
              </a:rPr>
              <a:t>Podcast:</a:t>
            </a:r>
            <a:endParaRPr b="1" sz="1200">
              <a:solidFill>
                <a:schemeClr val="accent1"/>
              </a:solidFill>
              <a:latin typeface="Lexend Deca"/>
              <a:ea typeface="Lexend Deca"/>
              <a:cs typeface="Lexend Deca"/>
              <a:sym typeface="Lexend Deca"/>
            </a:endParaRPr>
          </a:p>
          <a:p>
            <a:pPr indent="0" lvl="0" marL="0" rtl="0" algn="l">
              <a:spcBef>
                <a:spcPts val="0"/>
              </a:spcBef>
              <a:spcAft>
                <a:spcPts val="0"/>
              </a:spcAft>
              <a:buNone/>
            </a:pPr>
            <a:r>
              <a:t/>
            </a:r>
            <a:endParaRPr sz="1200">
              <a:latin typeface="Lexend Deca Light"/>
              <a:ea typeface="Lexend Deca Light"/>
              <a:cs typeface="Lexend Deca Light"/>
              <a:sym typeface="Lexend Deca Light"/>
            </a:endParaRPr>
          </a:p>
          <a:p>
            <a:pPr indent="0" lvl="0" marL="0" rtl="0" algn="l">
              <a:spcBef>
                <a:spcPts val="0"/>
              </a:spcBef>
              <a:spcAft>
                <a:spcPts val="0"/>
              </a:spcAft>
              <a:buNone/>
            </a:pPr>
            <a:r>
              <a:rPr lang="pt-BR" sz="1200">
                <a:latin typeface="Lexend Deca Light"/>
                <a:ea typeface="Lexend Deca Light"/>
                <a:cs typeface="Lexend Deca Light"/>
                <a:sym typeface="Lexend Deca Light"/>
              </a:rPr>
              <a:t> </a:t>
            </a:r>
            <a:r>
              <a:rPr lang="pt-BR" sz="1200" u="sng">
                <a:solidFill>
                  <a:schemeClr val="hlink"/>
                </a:solidFill>
                <a:latin typeface="Lexend Deca Light"/>
                <a:ea typeface="Lexend Deca Light"/>
                <a:cs typeface="Lexend Deca Light"/>
                <a:sym typeface="Lexend Deca Light"/>
                <a:hlinkClick r:id="rId7"/>
              </a:rPr>
              <a:t>Accent Reduction And How To Speak Global English : Rough Translation : NPR</a:t>
            </a:r>
            <a:endParaRPr sz="1200">
              <a:latin typeface="Lexend Deca Light"/>
              <a:ea typeface="Lexend Deca Light"/>
              <a:cs typeface="Lexend Deca Light"/>
              <a:sym typeface="Lexend Deca Light"/>
            </a:endParaRPr>
          </a:p>
          <a:p>
            <a:pPr indent="0" lvl="0" marL="0" rtl="0" algn="l">
              <a:spcBef>
                <a:spcPts val="0"/>
              </a:spcBef>
              <a:spcAft>
                <a:spcPts val="0"/>
              </a:spcAft>
              <a:buNone/>
            </a:pPr>
            <a:r>
              <a:t/>
            </a:r>
            <a:endParaRPr sz="1200">
              <a:latin typeface="Lexend Deca Light"/>
              <a:ea typeface="Lexend Deca Light"/>
              <a:cs typeface="Lexend Deca Light"/>
              <a:sym typeface="Lexend Deca Light"/>
            </a:endParaRPr>
          </a:p>
        </p:txBody>
      </p:sp>
      <p:sp>
        <p:nvSpPr>
          <p:cNvPr id="359" name="Google Shape;359;p63"/>
          <p:cNvSpPr txBox="1"/>
          <p:nvPr/>
        </p:nvSpPr>
        <p:spPr>
          <a:xfrm>
            <a:off x="5189600" y="4633750"/>
            <a:ext cx="368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pt-BR">
                <a:solidFill>
                  <a:srgbClr val="741B47"/>
                </a:solidFill>
                <a:latin typeface="Lexend Deca Light"/>
                <a:ea typeface="Lexend Deca Light"/>
                <a:cs typeface="Lexend Deca Light"/>
                <a:sym typeface="Lexend Deca Light"/>
              </a:rPr>
              <a:t>Slides theme taken from </a:t>
            </a:r>
            <a:r>
              <a:rPr i="1" lang="pt-BR">
                <a:solidFill>
                  <a:srgbClr val="741B47"/>
                </a:solidFill>
                <a:latin typeface="Lexend Deca Light"/>
                <a:ea typeface="Lexend Deca Light"/>
                <a:cs typeface="Lexend Deca Light"/>
                <a:sym typeface="Lexend Deca Light"/>
              </a:rPr>
              <a:t>slidesgo</a:t>
            </a:r>
            <a:r>
              <a:rPr i="1" lang="pt-BR">
                <a:solidFill>
                  <a:srgbClr val="741B47"/>
                </a:solidFill>
                <a:latin typeface="Lexend Deca Light"/>
                <a:ea typeface="Lexend Deca Light"/>
                <a:cs typeface="Lexend Deca Light"/>
                <a:sym typeface="Lexend Deca Light"/>
              </a:rPr>
              <a:t>.com</a:t>
            </a:r>
            <a:endParaRPr i="1">
              <a:solidFill>
                <a:srgbClr val="741B47"/>
              </a:solidFill>
              <a:latin typeface="Lexend Deca Light"/>
              <a:ea typeface="Lexend Deca Light"/>
              <a:cs typeface="Lexend Deca Light"/>
              <a:sym typeface="Lexend Dec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What do we mean by</a:t>
            </a:r>
            <a:endParaRPr/>
          </a:p>
          <a:p>
            <a:pPr indent="0" lvl="0" marL="0" rtl="0" algn="ctr">
              <a:spcBef>
                <a:spcPts val="0"/>
              </a:spcBef>
              <a:spcAft>
                <a:spcPts val="0"/>
              </a:spcAft>
              <a:buNone/>
            </a:pPr>
            <a:r>
              <a:rPr i="1" lang="pt-BR"/>
              <a:t>standard</a:t>
            </a:r>
            <a:r>
              <a:rPr i="1" lang="pt-BR"/>
              <a:t> languages</a:t>
            </a:r>
            <a:r>
              <a:rPr lang="pt-BR"/>
              <a:t>?</a:t>
            </a:r>
            <a:endParaRPr/>
          </a:p>
        </p:txBody>
      </p:sp>
      <p:sp>
        <p:nvSpPr>
          <p:cNvPr id="151" name="Google Shape;151;p28"/>
          <p:cNvSpPr txBox="1"/>
          <p:nvPr/>
        </p:nvSpPr>
        <p:spPr>
          <a:xfrm>
            <a:off x="809575" y="1725700"/>
            <a:ext cx="72192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900">
                <a:latin typeface="Lexend Deca Light"/>
                <a:ea typeface="Lexend Deca Light"/>
                <a:cs typeface="Lexend Deca Light"/>
                <a:sym typeface="Lexend Deca Light"/>
              </a:rPr>
              <a:t>pretty slippery!   many different uses among linguists. </a:t>
            </a:r>
            <a:endParaRPr sz="1900">
              <a:latin typeface="Lexend Deca Light"/>
              <a:ea typeface="Lexend Deca Light"/>
              <a:cs typeface="Lexend Deca Light"/>
              <a:sym typeface="Lexend Deca Light"/>
            </a:endParaRPr>
          </a:p>
          <a:p>
            <a:pPr indent="0" lvl="0" marL="0" rtl="0" algn="l">
              <a:spcBef>
                <a:spcPts val="0"/>
              </a:spcBef>
              <a:spcAft>
                <a:spcPts val="0"/>
              </a:spcAft>
              <a:buNone/>
            </a:pPr>
            <a:r>
              <a:t/>
            </a:r>
            <a:endParaRPr sz="1900">
              <a:latin typeface="Lexend Deca Light"/>
              <a:ea typeface="Lexend Deca Light"/>
              <a:cs typeface="Lexend Deca Light"/>
              <a:sym typeface="Lexend Deca Light"/>
            </a:endParaRPr>
          </a:p>
          <a:p>
            <a:pPr indent="0" lvl="0" marL="0" rtl="0" algn="l">
              <a:spcBef>
                <a:spcPts val="0"/>
              </a:spcBef>
              <a:spcAft>
                <a:spcPts val="0"/>
              </a:spcAft>
              <a:buNone/>
            </a:pPr>
            <a:r>
              <a:rPr lang="pt-BR" sz="2300">
                <a:latin typeface="Lexend Deca Light"/>
                <a:ea typeface="Lexend Deca Light"/>
                <a:cs typeface="Lexend Deca Light"/>
                <a:sym typeface="Lexend Deca Light"/>
              </a:rPr>
              <a:t>Some criteria:</a:t>
            </a:r>
            <a:endParaRPr sz="2300">
              <a:latin typeface="Lexend Deca Light"/>
              <a:ea typeface="Lexend Deca Light"/>
              <a:cs typeface="Lexend Deca Light"/>
              <a:sym typeface="Lexend Deca Light"/>
            </a:endParaRPr>
          </a:p>
          <a:p>
            <a:pPr indent="-374650" lvl="0" marL="457200" rtl="0" algn="l">
              <a:spcBef>
                <a:spcPts val="0"/>
              </a:spcBef>
              <a:spcAft>
                <a:spcPts val="0"/>
              </a:spcAft>
              <a:buSzPts val="2300"/>
              <a:buFont typeface="Lexend Deca Light"/>
              <a:buChar char="●"/>
            </a:pPr>
            <a:r>
              <a:rPr lang="pt-BR" sz="2300">
                <a:latin typeface="Lexend Deca Light"/>
                <a:ea typeface="Lexend Deca Light"/>
                <a:cs typeface="Lexend Deca Light"/>
                <a:sym typeface="Lexend Deca Light"/>
              </a:rPr>
              <a:t>is written</a:t>
            </a:r>
            <a:endParaRPr sz="2300">
              <a:latin typeface="Lexend Deca Light"/>
              <a:ea typeface="Lexend Deca Light"/>
              <a:cs typeface="Lexend Deca Light"/>
              <a:sym typeface="Lexend Deca Light"/>
            </a:endParaRPr>
          </a:p>
          <a:p>
            <a:pPr indent="-374650" lvl="0" marL="457200" rtl="0" algn="l">
              <a:spcBef>
                <a:spcPts val="0"/>
              </a:spcBef>
              <a:spcAft>
                <a:spcPts val="0"/>
              </a:spcAft>
              <a:buSzPts val="2300"/>
              <a:buFont typeface="Lexend Deca Light"/>
              <a:buChar char="●"/>
            </a:pPr>
            <a:r>
              <a:rPr lang="pt-BR" sz="2300">
                <a:latin typeface="Lexend Deca Light"/>
                <a:ea typeface="Lexend Deca Light"/>
                <a:cs typeface="Lexend Deca Light"/>
                <a:sym typeface="Lexend Deca Light"/>
              </a:rPr>
              <a:t>some degree of </a:t>
            </a:r>
            <a:r>
              <a:rPr lang="pt-BR" sz="2300">
                <a:latin typeface="Lexend Deca Light"/>
                <a:ea typeface="Lexend Deca Light"/>
                <a:cs typeface="Lexend Deca Light"/>
                <a:sym typeface="Lexend Deca Light"/>
              </a:rPr>
              <a:t>standardisation</a:t>
            </a:r>
            <a:r>
              <a:rPr lang="pt-BR" sz="2300">
                <a:latin typeface="Lexend Deca Light"/>
                <a:ea typeface="Lexend Deca Light"/>
                <a:cs typeface="Lexend Deca Light"/>
                <a:sym typeface="Lexend Deca Light"/>
              </a:rPr>
              <a:t> (grammar/dictionary)</a:t>
            </a:r>
            <a:endParaRPr sz="2300">
              <a:latin typeface="Lexend Deca Light"/>
              <a:ea typeface="Lexend Deca Light"/>
              <a:cs typeface="Lexend Deca Light"/>
              <a:sym typeface="Lexend Deca Light"/>
            </a:endParaRPr>
          </a:p>
          <a:p>
            <a:pPr indent="-374650" lvl="0" marL="457200" rtl="0" algn="l">
              <a:spcBef>
                <a:spcPts val="0"/>
              </a:spcBef>
              <a:spcAft>
                <a:spcPts val="0"/>
              </a:spcAft>
              <a:buSzPts val="2300"/>
              <a:buFont typeface="Lexend Deca Light"/>
              <a:buChar char="●"/>
            </a:pPr>
            <a:r>
              <a:rPr lang="pt-BR" sz="2300">
                <a:latin typeface="Lexend Deca Light"/>
                <a:ea typeface="Lexend Deca Light"/>
                <a:cs typeface="Lexend Deca Light"/>
                <a:sym typeface="Lexend Deca Light"/>
              </a:rPr>
              <a:t>has some prestige in the community</a:t>
            </a:r>
            <a:endParaRPr sz="2300">
              <a:latin typeface="Lexend Deca Light"/>
              <a:ea typeface="Lexend Deca Light"/>
              <a:cs typeface="Lexend Deca Light"/>
              <a:sym typeface="Lexend Deca Light"/>
            </a:endParaRPr>
          </a:p>
          <a:p>
            <a:pPr indent="-374650" lvl="0" marL="457200" rtl="0" algn="l">
              <a:spcBef>
                <a:spcPts val="0"/>
              </a:spcBef>
              <a:spcAft>
                <a:spcPts val="0"/>
              </a:spcAft>
              <a:buSzPts val="2300"/>
              <a:buFont typeface="Lexend Deca Light"/>
              <a:buChar char="●"/>
            </a:pPr>
            <a:r>
              <a:rPr lang="pt-BR" sz="2300">
                <a:latin typeface="Lexend Deca Light"/>
                <a:ea typeface="Lexend Deca Light"/>
                <a:cs typeface="Lexend Deca Light"/>
                <a:sym typeface="Lexend Deca Light"/>
              </a:rPr>
              <a:t>used for official/administrative (H) functions</a:t>
            </a:r>
            <a:endParaRPr sz="2300">
              <a:latin typeface="Lexend Deca Light"/>
              <a:ea typeface="Lexend Deca Light"/>
              <a:cs typeface="Lexend Deca Light"/>
              <a:sym typeface="Lexend Deca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4"/>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references, continued</a:t>
            </a:r>
            <a:endParaRPr/>
          </a:p>
        </p:txBody>
      </p:sp>
      <p:sp>
        <p:nvSpPr>
          <p:cNvPr id="365" name="Google Shape;365;p64"/>
          <p:cNvSpPr txBox="1"/>
          <p:nvPr/>
        </p:nvSpPr>
        <p:spPr>
          <a:xfrm>
            <a:off x="1162675" y="1375600"/>
            <a:ext cx="5959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solidFill>
                  <a:schemeClr val="dk1"/>
                </a:solidFill>
                <a:latin typeface="Lexend Deca Light"/>
                <a:ea typeface="Lexend Deca Light"/>
                <a:cs typeface="Lexend Deca Light"/>
                <a:sym typeface="Lexend Deca Light"/>
              </a:rPr>
              <a:t>Websites: </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u="sng">
                <a:solidFill>
                  <a:schemeClr val="hlink"/>
                </a:solidFill>
                <a:latin typeface="Lexend Deca Light"/>
                <a:ea typeface="Lexend Deca Light"/>
                <a:cs typeface="Lexend Deca Light"/>
                <a:sym typeface="Lexend Deca Light"/>
                <a:hlinkClick r:id="rId3"/>
              </a:rPr>
              <a:t>Influence of English in India | SBS Hindi</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u="sng">
                <a:solidFill>
                  <a:schemeClr val="hlink"/>
                </a:solidFill>
                <a:latin typeface="Lexend Deca Light"/>
                <a:ea typeface="Lexend Deca Light"/>
                <a:cs typeface="Lexend Deca Light"/>
                <a:sym typeface="Lexend Deca Light"/>
                <a:hlinkClick r:id="rId4"/>
              </a:rPr>
              <a:t>World Englishes: An Introduction</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u="sng">
                <a:solidFill>
                  <a:schemeClr val="hlink"/>
                </a:solidFill>
                <a:latin typeface="Lexend Deca Light"/>
                <a:ea typeface="Lexend Deca Light"/>
                <a:cs typeface="Lexend Deca Light"/>
                <a:sym typeface="Lexend Deca Light"/>
                <a:hlinkClick r:id="rId5"/>
              </a:rPr>
              <a:t>History of English in multilingual India: A study in language contact and spread | Education</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u="sng">
                <a:solidFill>
                  <a:schemeClr val="hlink"/>
                </a:solidFill>
                <a:latin typeface="Lexend Deca Light"/>
                <a:ea typeface="Lexend Deca Light"/>
                <a:cs typeface="Lexend Deca Light"/>
                <a:sym typeface="Lexend Deca Light"/>
                <a:hlinkClick r:id="rId6"/>
              </a:rPr>
              <a:t>https://www.oed.com/discover/introduction-to-indian-english/?tl=true</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rPr lang="pt-BR" u="sng">
                <a:solidFill>
                  <a:schemeClr val="hlink"/>
                </a:solidFill>
                <a:latin typeface="Lexend Deca Light"/>
                <a:ea typeface="Lexend Deca Light"/>
                <a:cs typeface="Lexend Deca Light"/>
                <a:sym typeface="Lexend Deca Light"/>
                <a:hlinkClick r:id="rId7"/>
              </a:rPr>
              <a:t>The Languages of India: What Languages are Spoken in India?</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65"/>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Because Jetstar Can…</a:t>
            </a:r>
            <a:endParaRPr/>
          </a:p>
        </p:txBody>
      </p:sp>
      <p:sp>
        <p:nvSpPr>
          <p:cNvPr id="371" name="Google Shape;371;p65"/>
          <p:cNvSpPr txBox="1"/>
          <p:nvPr/>
        </p:nvSpPr>
        <p:spPr>
          <a:xfrm>
            <a:off x="1886475" y="1948050"/>
            <a:ext cx="1447500" cy="8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p:txBody>
      </p:sp>
      <p:sp>
        <p:nvSpPr>
          <p:cNvPr id="372" name="Google Shape;372;p65"/>
          <p:cNvSpPr txBox="1"/>
          <p:nvPr/>
        </p:nvSpPr>
        <p:spPr>
          <a:xfrm>
            <a:off x="1432175" y="2009650"/>
            <a:ext cx="2279100" cy="80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Lexend Deca Light"/>
              <a:ea typeface="Lexend Deca Light"/>
              <a:cs typeface="Lexend Deca Light"/>
              <a:sym typeface="Lexend Deca Light"/>
            </a:endParaRPr>
          </a:p>
        </p:txBody>
      </p:sp>
      <p:pic>
        <p:nvPicPr>
          <p:cNvPr descr="After months of research, Jetstar is proud to announce the latest in innovation and ingenuity to help every passenger feel at home in the sky. &#10;&#10;HUGE thanks to our crew for getting behind this exciting initiative! &#10;&#10;We know it has taken months of training and hard work to perfect your new skills…  You getting curious already right? &#10;&#10;Now we can really lepak as we fly – launching 1st April 2016! &#10;&#10;See jetstar.com for more!" id="373" name="Google Shape;373;p65" title="Because Jetstar Can!">
            <a:hlinkClick r:id="rId3"/>
          </p:cNvPr>
          <p:cNvPicPr preferRelativeResize="0"/>
          <p:nvPr/>
        </p:nvPicPr>
        <p:blipFill>
          <a:blip r:embed="rId4">
            <a:alphaModFix/>
          </a:blip>
          <a:stretch>
            <a:fillRect/>
          </a:stretch>
        </p:blipFill>
        <p:spPr>
          <a:xfrm>
            <a:off x="2069650" y="1877175"/>
            <a:ext cx="4027300" cy="2265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713125" y="539500"/>
            <a:ext cx="7717800" cy="90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How did English become a standard variety?</a:t>
            </a:r>
            <a:endParaRPr/>
          </a:p>
        </p:txBody>
      </p:sp>
      <p:sp>
        <p:nvSpPr>
          <p:cNvPr id="157" name="Google Shape;157;p29"/>
          <p:cNvSpPr txBox="1"/>
          <p:nvPr/>
        </p:nvSpPr>
        <p:spPr>
          <a:xfrm>
            <a:off x="267550" y="1581500"/>
            <a:ext cx="8315100" cy="340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900">
                <a:latin typeface="Lexend Deca Light"/>
                <a:ea typeface="Lexend Deca Light"/>
                <a:cs typeface="Lexend Deca Light"/>
                <a:sym typeface="Lexend Deca Light"/>
              </a:rPr>
              <a:t>It was all about who had the power and the money in British society.</a:t>
            </a:r>
            <a:endParaRPr sz="1900">
              <a:latin typeface="Lexend Deca Light"/>
              <a:ea typeface="Lexend Deca Light"/>
              <a:cs typeface="Lexend Deca Light"/>
              <a:sym typeface="Lexend Deca Light"/>
            </a:endParaRPr>
          </a:p>
          <a:p>
            <a:pPr indent="0" lvl="0" marL="0" rtl="0" algn="l">
              <a:spcBef>
                <a:spcPts val="0"/>
              </a:spcBef>
              <a:spcAft>
                <a:spcPts val="0"/>
              </a:spcAft>
              <a:buNone/>
            </a:pPr>
            <a:r>
              <a:t/>
            </a:r>
            <a:endParaRPr sz="1900">
              <a:latin typeface="Lexend Deca Light"/>
              <a:ea typeface="Lexend Deca Light"/>
              <a:cs typeface="Lexend Deca Light"/>
              <a:sym typeface="Lexend Deca Light"/>
            </a:endParaRPr>
          </a:p>
          <a:p>
            <a:pPr indent="0" lvl="0" marL="0" rtl="0" algn="l">
              <a:spcBef>
                <a:spcPts val="0"/>
              </a:spcBef>
              <a:spcAft>
                <a:spcPts val="0"/>
              </a:spcAft>
              <a:buNone/>
            </a:pPr>
            <a:r>
              <a:rPr lang="pt-BR" sz="1900">
                <a:latin typeface="Lexend Deca Light"/>
                <a:ea typeface="Lexend Deca Light"/>
                <a:cs typeface="Lexend Deca Light"/>
                <a:sym typeface="Lexend Deca Light"/>
              </a:rPr>
              <a:t>In English - 15th century, there were a variety of regional dialects.  </a:t>
            </a:r>
            <a:endParaRPr sz="1900">
              <a:latin typeface="Lexend Deca Light"/>
              <a:ea typeface="Lexend Deca Light"/>
              <a:cs typeface="Lexend Deca Light"/>
              <a:sym typeface="Lexend Deca Light"/>
            </a:endParaRPr>
          </a:p>
          <a:p>
            <a:pPr indent="0" lvl="0" marL="0" rtl="0" algn="l">
              <a:spcBef>
                <a:spcPts val="0"/>
              </a:spcBef>
              <a:spcAft>
                <a:spcPts val="0"/>
              </a:spcAft>
              <a:buNone/>
            </a:pPr>
            <a:r>
              <a:t/>
            </a:r>
            <a:endParaRPr sz="1900">
              <a:latin typeface="Lexend Deca Light"/>
              <a:ea typeface="Lexend Deca Light"/>
              <a:cs typeface="Lexend Deca Light"/>
              <a:sym typeface="Lexend Deca Light"/>
            </a:endParaRPr>
          </a:p>
          <a:p>
            <a:pPr indent="0" lvl="0" marL="0" rtl="0" algn="l">
              <a:spcBef>
                <a:spcPts val="0"/>
              </a:spcBef>
              <a:spcAft>
                <a:spcPts val="0"/>
              </a:spcAft>
              <a:buNone/>
            </a:pPr>
            <a:r>
              <a:rPr lang="pt-BR" sz="1900">
                <a:latin typeface="Lexend Deca Light"/>
                <a:ea typeface="Lexend Deca Light"/>
                <a:cs typeface="Lexend Deca Light"/>
                <a:sym typeface="Lexend Deca Light"/>
              </a:rPr>
              <a:t>What we know as “standard English” emerged because it was spoken by the English Royalty and also the influential merchants of London. </a:t>
            </a:r>
            <a:endParaRPr sz="1900">
              <a:latin typeface="Lexend Deca Light"/>
              <a:ea typeface="Lexend Deca Light"/>
              <a:cs typeface="Lexend Deca Light"/>
              <a:sym typeface="Lexend Deca Light"/>
            </a:endParaRPr>
          </a:p>
          <a:p>
            <a:pPr indent="0" lvl="0" marL="0" rtl="0" algn="l">
              <a:spcBef>
                <a:spcPts val="0"/>
              </a:spcBef>
              <a:spcAft>
                <a:spcPts val="0"/>
              </a:spcAft>
              <a:buNone/>
            </a:pPr>
            <a:r>
              <a:t/>
            </a:r>
            <a:endParaRPr sz="1900">
              <a:latin typeface="Lexend Deca Light"/>
              <a:ea typeface="Lexend Deca Light"/>
              <a:cs typeface="Lexend Deca Light"/>
              <a:sym typeface="Lexend Deca Light"/>
            </a:endParaRPr>
          </a:p>
          <a:p>
            <a:pPr indent="0" lvl="0" marL="0" rtl="0" algn="l">
              <a:spcBef>
                <a:spcPts val="0"/>
              </a:spcBef>
              <a:spcAft>
                <a:spcPts val="0"/>
              </a:spcAft>
              <a:buNone/>
            </a:pPr>
            <a:r>
              <a:rPr lang="pt-BR" sz="1900">
                <a:latin typeface="Lexend Deca Light"/>
                <a:ea typeface="Lexend Deca Light"/>
                <a:cs typeface="Lexend Deca Light"/>
                <a:sym typeface="Lexend Deca Light"/>
              </a:rPr>
              <a:t>London was the center of political, social and intellectual life.  Literature, business and trade, fashion, royal intrigue, official and government functions all used this dialect.  It became codified and </a:t>
            </a:r>
            <a:r>
              <a:rPr lang="pt-BR" sz="1900">
                <a:latin typeface="Lexend Deca Light"/>
                <a:ea typeface="Lexend Deca Light"/>
                <a:cs typeface="Lexend Deca Light"/>
                <a:sym typeface="Lexend Deca Light"/>
              </a:rPr>
              <a:t>stabilized</a:t>
            </a:r>
            <a:r>
              <a:rPr lang="pt-BR" sz="1900">
                <a:latin typeface="Lexend Deca Light"/>
                <a:ea typeface="Lexend Deca Light"/>
                <a:cs typeface="Lexend Deca Light"/>
                <a:sym typeface="Lexend Deca Light"/>
              </a:rPr>
              <a:t> and it spread. </a:t>
            </a:r>
            <a:endParaRPr sz="1900">
              <a:latin typeface="Lexend Deca Light"/>
              <a:ea typeface="Lexend Deca Light"/>
              <a:cs typeface="Lexend Deca Light"/>
              <a:sym typeface="Lexend Deca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713125" y="539500"/>
            <a:ext cx="7717800" cy="90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3" name="Google Shape;163;p30"/>
          <p:cNvSpPr txBox="1"/>
          <p:nvPr/>
        </p:nvSpPr>
        <p:spPr>
          <a:xfrm>
            <a:off x="713075" y="1624675"/>
            <a:ext cx="77178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700">
                <a:latin typeface="Lexend Deca Light"/>
                <a:ea typeface="Lexend Deca Light"/>
                <a:cs typeface="Lexend Deca Light"/>
                <a:sym typeface="Lexend Deca Light"/>
              </a:rPr>
              <a:t>So - </a:t>
            </a:r>
            <a:r>
              <a:rPr lang="pt-BR" sz="1700">
                <a:latin typeface="Lexend Deca Light"/>
                <a:ea typeface="Lexend Deca Light"/>
                <a:cs typeface="Lexend Deca Light"/>
                <a:sym typeface="Lexend Deca Light"/>
              </a:rPr>
              <a:t>English met these three criteria and attained this status as a standard variety: </a:t>
            </a:r>
            <a:endParaRPr sz="1700">
              <a:latin typeface="Lexend Deca Light"/>
              <a:ea typeface="Lexend Deca Light"/>
              <a:cs typeface="Lexend Deca Light"/>
              <a:sym typeface="Lexend Deca Light"/>
            </a:endParaRPr>
          </a:p>
          <a:p>
            <a:pPr indent="0" lvl="0" marL="0" rtl="0" algn="l">
              <a:spcBef>
                <a:spcPts val="0"/>
              </a:spcBef>
              <a:spcAft>
                <a:spcPts val="0"/>
              </a:spcAft>
              <a:buNone/>
            </a:pPr>
            <a:r>
              <a:t/>
            </a:r>
            <a:endParaRPr sz="1700">
              <a:latin typeface="Lexend Deca Light"/>
              <a:ea typeface="Lexend Deca Light"/>
              <a:cs typeface="Lexend Deca Light"/>
              <a:sym typeface="Lexend Deca Light"/>
            </a:endParaRPr>
          </a:p>
          <a:p>
            <a:pPr indent="-381000" lvl="0" marL="457200" rtl="0" algn="l">
              <a:spcBef>
                <a:spcPts val="0"/>
              </a:spcBef>
              <a:spcAft>
                <a:spcPts val="0"/>
              </a:spcAft>
              <a:buSzPts val="2400"/>
              <a:buFont typeface="Lexend Deca"/>
              <a:buChar char="●"/>
            </a:pPr>
            <a:r>
              <a:rPr b="1" lang="pt-BR" sz="2400">
                <a:latin typeface="Lexend Deca"/>
                <a:ea typeface="Lexend Deca"/>
                <a:cs typeface="Lexend Deca"/>
                <a:sym typeface="Lexend Deca"/>
              </a:rPr>
              <a:t>prestige</a:t>
            </a:r>
            <a:endParaRPr b="1" sz="2400">
              <a:latin typeface="Lexend Deca"/>
              <a:ea typeface="Lexend Deca"/>
              <a:cs typeface="Lexend Deca"/>
              <a:sym typeface="Lexend Deca"/>
            </a:endParaRPr>
          </a:p>
          <a:p>
            <a:pPr indent="-381000" lvl="0" marL="457200" rtl="0" algn="l">
              <a:spcBef>
                <a:spcPts val="0"/>
              </a:spcBef>
              <a:spcAft>
                <a:spcPts val="0"/>
              </a:spcAft>
              <a:buSzPts val="2400"/>
              <a:buFont typeface="Lexend Deca"/>
              <a:buChar char="●"/>
            </a:pPr>
            <a:r>
              <a:rPr b="1" lang="pt-BR" sz="2400">
                <a:latin typeface="Lexend Deca"/>
                <a:ea typeface="Lexend Deca"/>
                <a:cs typeface="Lexend Deca"/>
                <a:sym typeface="Lexend Deca"/>
              </a:rPr>
              <a:t>codified/stabilized</a:t>
            </a:r>
            <a:endParaRPr b="1" sz="2400">
              <a:latin typeface="Lexend Deca"/>
              <a:ea typeface="Lexend Deca"/>
              <a:cs typeface="Lexend Deca"/>
              <a:sym typeface="Lexend Deca"/>
            </a:endParaRPr>
          </a:p>
          <a:p>
            <a:pPr indent="-381000" lvl="0" marL="457200" rtl="0" algn="l">
              <a:spcBef>
                <a:spcPts val="0"/>
              </a:spcBef>
              <a:spcAft>
                <a:spcPts val="0"/>
              </a:spcAft>
              <a:buSzPts val="2400"/>
              <a:buFont typeface="Lexend Deca"/>
              <a:buChar char="●"/>
            </a:pPr>
            <a:r>
              <a:rPr b="1" lang="pt-BR" sz="2400">
                <a:latin typeface="Lexend Deca"/>
                <a:ea typeface="Lexend Deca"/>
                <a:cs typeface="Lexend Deca"/>
                <a:sym typeface="Lexend Deca"/>
              </a:rPr>
              <a:t>used for official/administrative (H) functions</a:t>
            </a:r>
            <a:endParaRPr b="1" sz="2400">
              <a:latin typeface="Lexend Deca"/>
              <a:ea typeface="Lexend Deca"/>
              <a:cs typeface="Lexend Deca"/>
              <a:sym typeface="Lexend Deca"/>
            </a:endParaRPr>
          </a:p>
          <a:p>
            <a:pPr indent="0" lvl="0" marL="0" rtl="0" algn="l">
              <a:spcBef>
                <a:spcPts val="0"/>
              </a:spcBef>
              <a:spcAft>
                <a:spcPts val="0"/>
              </a:spcAft>
              <a:buNone/>
            </a:pPr>
            <a:r>
              <a:t/>
            </a:r>
            <a:endParaRPr sz="1700">
              <a:latin typeface="Lexend Deca Light"/>
              <a:ea typeface="Lexend Deca Light"/>
              <a:cs typeface="Lexend Deca Light"/>
              <a:sym typeface="Lexend Deca Light"/>
            </a:endParaRPr>
          </a:p>
          <a:p>
            <a:pPr indent="0" lvl="0" marL="0" rtl="0" algn="l">
              <a:spcBef>
                <a:spcPts val="0"/>
              </a:spcBef>
              <a:spcAft>
                <a:spcPts val="0"/>
              </a:spcAft>
              <a:buNone/>
            </a:pPr>
            <a:r>
              <a:rPr i="1" lang="pt-BR" sz="2300">
                <a:solidFill>
                  <a:srgbClr val="A64D79"/>
                </a:solidFill>
                <a:latin typeface="Lexend Deca Light"/>
                <a:ea typeface="Lexend Deca Light"/>
                <a:cs typeface="Lexend Deca Light"/>
                <a:sym typeface="Lexend Deca Light"/>
              </a:rPr>
              <a:t>“It is simply the dialect of those who are politically powerful and socially prestigious.”  </a:t>
            </a:r>
            <a:r>
              <a:rPr lang="pt-BR" sz="1700">
                <a:solidFill>
                  <a:srgbClr val="A64D79"/>
                </a:solidFill>
                <a:latin typeface="Lexend Deca Light"/>
                <a:ea typeface="Lexend Deca Light"/>
                <a:cs typeface="Lexend Deca Light"/>
                <a:sym typeface="Lexend Deca Light"/>
              </a:rPr>
              <a:t>  </a:t>
            </a:r>
            <a:endParaRPr sz="1700">
              <a:solidFill>
                <a:srgbClr val="A64D79"/>
              </a:solidFill>
              <a:latin typeface="Lexend Deca Light"/>
              <a:ea typeface="Lexend Deca Light"/>
              <a:cs typeface="Lexend Deca Light"/>
              <a:sym typeface="Lexend Deca Light"/>
            </a:endParaRPr>
          </a:p>
          <a:p>
            <a:pPr indent="0" lvl="0" marL="0" rtl="0" algn="l">
              <a:spcBef>
                <a:spcPts val="0"/>
              </a:spcBef>
              <a:spcAft>
                <a:spcPts val="0"/>
              </a:spcAft>
              <a:buNone/>
            </a:pPr>
            <a:r>
              <a:t/>
            </a:r>
            <a:endParaRPr>
              <a:solidFill>
                <a:srgbClr val="A64D79"/>
              </a:solidFill>
              <a:latin typeface="Lexend Deca Light"/>
              <a:ea typeface="Lexend Deca Light"/>
              <a:cs typeface="Lexend Deca Light"/>
              <a:sym typeface="Lexend Deca Light"/>
            </a:endParaRPr>
          </a:p>
          <a:p>
            <a:pPr indent="0" lvl="0" marL="0" rtl="0" algn="r">
              <a:spcBef>
                <a:spcPts val="0"/>
              </a:spcBef>
              <a:spcAft>
                <a:spcPts val="0"/>
              </a:spcAft>
              <a:buNone/>
            </a:pPr>
            <a:r>
              <a:rPr lang="pt-BR">
                <a:solidFill>
                  <a:srgbClr val="A64D79"/>
                </a:solidFill>
                <a:latin typeface="Lexend Deca Light"/>
                <a:ea typeface="Lexend Deca Light"/>
                <a:cs typeface="Lexend Deca Light"/>
                <a:sym typeface="Lexend Deca Light"/>
              </a:rPr>
              <a:t>Holmes and Wilson, p. 83</a:t>
            </a:r>
            <a:endParaRPr>
              <a:solidFill>
                <a:srgbClr val="A64D79"/>
              </a:solidFill>
              <a:latin typeface="Lexend Deca Light"/>
              <a:ea typeface="Lexend Deca Light"/>
              <a:cs typeface="Lexend Deca Light"/>
              <a:sym typeface="Lexend Deca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idx="1" type="body"/>
          </p:nvPr>
        </p:nvSpPr>
        <p:spPr>
          <a:xfrm>
            <a:off x="720000" y="1881200"/>
            <a:ext cx="7710900" cy="288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400"/>
              <a:t>The variety gains institutional support:</a:t>
            </a:r>
            <a:endParaRPr sz="2400"/>
          </a:p>
          <a:p>
            <a:pPr indent="0" lvl="0" marL="0" rtl="0" algn="l">
              <a:spcBef>
                <a:spcPts val="0"/>
              </a:spcBef>
              <a:spcAft>
                <a:spcPts val="0"/>
              </a:spcAft>
              <a:buNone/>
            </a:pPr>
            <a:r>
              <a:t/>
            </a:r>
            <a:endParaRPr sz="2400"/>
          </a:p>
          <a:p>
            <a:pPr indent="-393700" lvl="0" marL="457200" rtl="0" algn="l">
              <a:spcBef>
                <a:spcPts val="0"/>
              </a:spcBef>
              <a:spcAft>
                <a:spcPts val="0"/>
              </a:spcAft>
              <a:buSzPts val="2600"/>
              <a:buChar char="●"/>
            </a:pPr>
            <a:r>
              <a:rPr lang="pt-BR" sz="2600"/>
              <a:t>educational institutions teach it and promote it</a:t>
            </a:r>
            <a:endParaRPr sz="2600"/>
          </a:p>
          <a:p>
            <a:pPr indent="-393700" lvl="0" marL="457200" rtl="0" algn="l">
              <a:spcBef>
                <a:spcPts val="0"/>
              </a:spcBef>
              <a:spcAft>
                <a:spcPts val="0"/>
              </a:spcAft>
              <a:buSzPts val="2600"/>
              <a:buChar char="●"/>
            </a:pPr>
            <a:r>
              <a:rPr lang="pt-BR" sz="2600"/>
              <a:t>the media uses it</a:t>
            </a:r>
            <a:endParaRPr sz="2600"/>
          </a:p>
          <a:p>
            <a:pPr indent="-393700" lvl="0" marL="457200" rtl="0" algn="l">
              <a:spcBef>
                <a:spcPts val="0"/>
              </a:spcBef>
              <a:spcAft>
                <a:spcPts val="0"/>
              </a:spcAft>
              <a:buSzPts val="2600"/>
              <a:buChar char="●"/>
            </a:pPr>
            <a:r>
              <a:rPr lang="pt-BR" sz="2600"/>
              <a:t>most administrative agencies support and use it</a:t>
            </a:r>
            <a:endParaRPr sz="2600"/>
          </a:p>
          <a:p>
            <a:pPr indent="0" lvl="0" marL="0" rtl="0" algn="l">
              <a:spcBef>
                <a:spcPts val="0"/>
              </a:spcBef>
              <a:spcAft>
                <a:spcPts val="0"/>
              </a:spcAft>
              <a:buNone/>
            </a:pPr>
            <a:r>
              <a:rPr lang="pt-BR"/>
              <a:t>	</a:t>
            </a:r>
            <a:endParaRPr/>
          </a:p>
        </p:txBody>
      </p:sp>
      <p:sp>
        <p:nvSpPr>
          <p:cNvPr id="169" name="Google Shape;169;p31"/>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once recognised as the standard…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Lingua Franca</a:t>
            </a:r>
            <a:endParaRPr/>
          </a:p>
        </p:txBody>
      </p:sp>
      <p:sp>
        <p:nvSpPr>
          <p:cNvPr id="175" name="Google Shape;175;p32"/>
          <p:cNvSpPr txBox="1"/>
          <p:nvPr/>
        </p:nvSpPr>
        <p:spPr>
          <a:xfrm>
            <a:off x="713125" y="1578475"/>
            <a:ext cx="7220100" cy="330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2100">
                <a:latin typeface="Lexend Deca Light"/>
                <a:ea typeface="Lexend Deca Light"/>
                <a:cs typeface="Lexend Deca Light"/>
                <a:sym typeface="Lexend Deca Light"/>
              </a:rPr>
              <a:t>A language regularly used for communicating between two groups in a multilingual speech community who speak different first languages.  </a:t>
            </a:r>
            <a:endParaRPr sz="2100">
              <a:latin typeface="Lexend Deca Light"/>
              <a:ea typeface="Lexend Deca Light"/>
              <a:cs typeface="Lexend Deca Light"/>
              <a:sym typeface="Lexend Deca Light"/>
            </a:endParaRPr>
          </a:p>
          <a:p>
            <a:pPr indent="0" lvl="0" marL="0" rtl="0" algn="l">
              <a:spcBef>
                <a:spcPts val="0"/>
              </a:spcBef>
              <a:spcAft>
                <a:spcPts val="0"/>
              </a:spcAft>
              <a:buNone/>
            </a:pPr>
            <a:r>
              <a:t/>
            </a:r>
            <a:endParaRPr sz="2100">
              <a:latin typeface="Lexend Deca Light"/>
              <a:ea typeface="Lexend Deca Light"/>
              <a:cs typeface="Lexend Deca Light"/>
              <a:sym typeface="Lexend Deca Light"/>
            </a:endParaRPr>
          </a:p>
          <a:p>
            <a:pPr indent="0" lvl="0" marL="0" rtl="0" algn="l">
              <a:spcBef>
                <a:spcPts val="0"/>
              </a:spcBef>
              <a:spcAft>
                <a:spcPts val="0"/>
              </a:spcAft>
              <a:buNone/>
            </a:pPr>
            <a:r>
              <a:rPr lang="pt-BR" sz="2100">
                <a:latin typeface="Lexend Deca Light"/>
                <a:ea typeface="Lexend Deca Light"/>
                <a:cs typeface="Lexend Deca Light"/>
                <a:sym typeface="Lexend Deca Light"/>
              </a:rPr>
              <a:t>They have to communicate somehow?  </a:t>
            </a:r>
            <a:endParaRPr sz="2100">
              <a:latin typeface="Lexend Deca Light"/>
              <a:ea typeface="Lexend Deca Light"/>
              <a:cs typeface="Lexend Deca Light"/>
              <a:sym typeface="Lexend Deca Light"/>
            </a:endParaRPr>
          </a:p>
          <a:p>
            <a:pPr indent="0" lvl="0" marL="0" rtl="0" algn="l">
              <a:spcBef>
                <a:spcPts val="0"/>
              </a:spcBef>
              <a:spcAft>
                <a:spcPts val="0"/>
              </a:spcAft>
              <a:buNone/>
            </a:pPr>
            <a:r>
              <a:rPr lang="pt-BR" sz="2100">
                <a:latin typeface="Lexend Deca Light"/>
                <a:ea typeface="Lexend Deca Light"/>
                <a:cs typeface="Lexend Deca Light"/>
                <a:sym typeface="Lexend Deca Light"/>
              </a:rPr>
              <a:t>So a third language may fill that void - both groups learn it and use it.  </a:t>
            </a:r>
            <a:endParaRPr sz="2100">
              <a:latin typeface="Lexend Deca Light"/>
              <a:ea typeface="Lexend Deca Light"/>
              <a:cs typeface="Lexend Deca Light"/>
              <a:sym typeface="Lexend Deca Light"/>
            </a:endParaRPr>
          </a:p>
          <a:p>
            <a:pPr indent="0" lvl="0" marL="0" rtl="0" algn="l">
              <a:spcBef>
                <a:spcPts val="0"/>
              </a:spcBef>
              <a:spcAft>
                <a:spcPts val="0"/>
              </a:spcAft>
              <a:buNone/>
            </a:pPr>
            <a:r>
              <a:t/>
            </a:r>
            <a:endParaRPr sz="2100">
              <a:latin typeface="Lexend Deca Light"/>
              <a:ea typeface="Lexend Deca Light"/>
              <a:cs typeface="Lexend Deca Light"/>
              <a:sym typeface="Lexend Deca Light"/>
            </a:endParaRPr>
          </a:p>
          <a:p>
            <a:pPr indent="0" lvl="0" marL="0" rtl="0" algn="l">
              <a:spcBef>
                <a:spcPts val="0"/>
              </a:spcBef>
              <a:spcAft>
                <a:spcPts val="0"/>
              </a:spcAft>
              <a:buNone/>
            </a:pPr>
            <a:r>
              <a:rPr lang="pt-BR" sz="2100">
                <a:latin typeface="Lexend Deca Light"/>
                <a:ea typeface="Lexend Deca Light"/>
                <a:cs typeface="Lexend Deca Light"/>
                <a:sym typeface="Lexend Deca Light"/>
              </a:rPr>
              <a:t>Often developed initially as trade languages</a:t>
            </a:r>
            <a:endParaRPr sz="2100">
              <a:latin typeface="Lexend Deca Light"/>
              <a:ea typeface="Lexend Deca Light"/>
              <a:cs typeface="Lexend Deca Light"/>
              <a:sym typeface="Lexend Deca Light"/>
            </a:endParaRPr>
          </a:p>
          <a:p>
            <a:pPr indent="0" lvl="0" marL="0" rtl="0" algn="l">
              <a:spcBef>
                <a:spcPts val="0"/>
              </a:spcBef>
              <a:spcAft>
                <a:spcPts val="0"/>
              </a:spcAft>
              <a:buNone/>
            </a:pPr>
            <a:r>
              <a:t/>
            </a:r>
            <a:endParaRPr>
              <a:latin typeface="Lexend Deca Light"/>
              <a:ea typeface="Lexend Deca Light"/>
              <a:cs typeface="Lexend Deca Light"/>
              <a:sym typeface="Lexend Deca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713125" y="539500"/>
            <a:ext cx="7717500" cy="90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pt-BR"/>
              <a:t>Lingua Franca continued…</a:t>
            </a:r>
            <a:endParaRPr/>
          </a:p>
        </p:txBody>
      </p:sp>
      <p:sp>
        <p:nvSpPr>
          <p:cNvPr id="181" name="Google Shape;181;p33"/>
          <p:cNvSpPr txBox="1"/>
          <p:nvPr/>
        </p:nvSpPr>
        <p:spPr>
          <a:xfrm>
            <a:off x="500500" y="1601575"/>
            <a:ext cx="74301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800">
                <a:solidFill>
                  <a:srgbClr val="B45F06"/>
                </a:solidFill>
                <a:latin typeface="Lexend Deca Light"/>
                <a:ea typeface="Lexend Deca Light"/>
                <a:cs typeface="Lexend Deca Light"/>
                <a:sym typeface="Lexend Deca Light"/>
              </a:rPr>
              <a:t>Hausa </a:t>
            </a:r>
            <a:r>
              <a:rPr lang="pt-BR" sz="1800">
                <a:latin typeface="Lexend Deca Light"/>
                <a:ea typeface="Lexend Deca Light"/>
                <a:cs typeface="Lexend Deca Light"/>
                <a:sym typeface="Lexend Deca Light"/>
              </a:rPr>
              <a:t>- West Africa</a:t>
            </a:r>
            <a:endParaRPr sz="1800">
              <a:latin typeface="Lexend Deca Light"/>
              <a:ea typeface="Lexend Deca Light"/>
              <a:cs typeface="Lexend Deca Light"/>
              <a:sym typeface="Lexend Deca Light"/>
            </a:endParaRPr>
          </a:p>
          <a:p>
            <a:pPr indent="0" lvl="0" marL="0" rtl="0" algn="l">
              <a:spcBef>
                <a:spcPts val="0"/>
              </a:spcBef>
              <a:spcAft>
                <a:spcPts val="0"/>
              </a:spcAft>
              <a:buNone/>
            </a:pPr>
            <a:r>
              <a:t/>
            </a:r>
            <a:endParaRPr sz="1800">
              <a:latin typeface="Lexend Deca Light"/>
              <a:ea typeface="Lexend Deca Light"/>
              <a:cs typeface="Lexend Deca Light"/>
              <a:sym typeface="Lexend Deca Light"/>
            </a:endParaRPr>
          </a:p>
          <a:p>
            <a:pPr indent="0" lvl="0" marL="0" rtl="0" algn="l">
              <a:spcBef>
                <a:spcPts val="0"/>
              </a:spcBef>
              <a:spcAft>
                <a:spcPts val="0"/>
              </a:spcAft>
              <a:buNone/>
            </a:pPr>
            <a:r>
              <a:rPr lang="pt-BR" sz="1800">
                <a:solidFill>
                  <a:srgbClr val="B45F06"/>
                </a:solidFill>
                <a:latin typeface="Lexend Deca Light"/>
                <a:ea typeface="Lexend Deca Light"/>
                <a:cs typeface="Lexend Deca Light"/>
                <a:sym typeface="Lexend Deca Light"/>
              </a:rPr>
              <a:t>Swahili </a:t>
            </a:r>
            <a:r>
              <a:rPr lang="pt-BR" sz="1800">
                <a:latin typeface="Lexend Deca Light"/>
                <a:ea typeface="Lexend Deca Light"/>
                <a:cs typeface="Lexend Deca Light"/>
                <a:sym typeface="Lexend Deca Light"/>
              </a:rPr>
              <a:t>- East Africa</a:t>
            </a:r>
            <a:endParaRPr sz="1800">
              <a:latin typeface="Lexend Deca Light"/>
              <a:ea typeface="Lexend Deca Light"/>
              <a:cs typeface="Lexend Deca Light"/>
              <a:sym typeface="Lexend Deca Light"/>
            </a:endParaRPr>
          </a:p>
          <a:p>
            <a:pPr indent="0" lvl="0" marL="0" rtl="0" algn="l">
              <a:spcBef>
                <a:spcPts val="0"/>
              </a:spcBef>
              <a:spcAft>
                <a:spcPts val="0"/>
              </a:spcAft>
              <a:buNone/>
            </a:pPr>
            <a:r>
              <a:t/>
            </a:r>
            <a:endParaRPr sz="1800">
              <a:latin typeface="Lexend Deca Light"/>
              <a:ea typeface="Lexend Deca Light"/>
              <a:cs typeface="Lexend Deca Light"/>
              <a:sym typeface="Lexend Deca Light"/>
            </a:endParaRPr>
          </a:p>
          <a:p>
            <a:pPr indent="0" lvl="0" marL="0" rtl="0" algn="l">
              <a:spcBef>
                <a:spcPts val="0"/>
              </a:spcBef>
              <a:spcAft>
                <a:spcPts val="0"/>
              </a:spcAft>
              <a:buNone/>
            </a:pPr>
            <a:r>
              <a:rPr lang="pt-BR" sz="1800">
                <a:solidFill>
                  <a:srgbClr val="B45F06"/>
                </a:solidFill>
                <a:latin typeface="Lexend Deca Light"/>
                <a:ea typeface="Lexend Deca Light"/>
                <a:cs typeface="Lexend Deca Light"/>
                <a:sym typeface="Lexend Deca Light"/>
              </a:rPr>
              <a:t>Russian </a:t>
            </a:r>
            <a:r>
              <a:rPr lang="pt-BR" sz="1800">
                <a:latin typeface="Lexend Deca Light"/>
                <a:ea typeface="Lexend Deca Light"/>
                <a:cs typeface="Lexend Deca Light"/>
                <a:sym typeface="Lexend Deca Light"/>
              </a:rPr>
              <a:t>- in former Soviet Union</a:t>
            </a:r>
            <a:endParaRPr sz="1800">
              <a:latin typeface="Lexend Deca Light"/>
              <a:ea typeface="Lexend Deca Light"/>
              <a:cs typeface="Lexend Deca Light"/>
              <a:sym typeface="Lexend Deca Light"/>
            </a:endParaRPr>
          </a:p>
          <a:p>
            <a:pPr indent="0" lvl="0" marL="0" rtl="0" algn="l">
              <a:spcBef>
                <a:spcPts val="0"/>
              </a:spcBef>
              <a:spcAft>
                <a:spcPts val="0"/>
              </a:spcAft>
              <a:buNone/>
            </a:pPr>
            <a:r>
              <a:t/>
            </a:r>
            <a:endParaRPr sz="1800">
              <a:latin typeface="Lexend Deca Light"/>
              <a:ea typeface="Lexend Deca Light"/>
              <a:cs typeface="Lexend Deca Light"/>
              <a:sym typeface="Lexend Deca Light"/>
            </a:endParaRPr>
          </a:p>
          <a:p>
            <a:pPr indent="0" lvl="0" marL="0" rtl="0" algn="l">
              <a:spcBef>
                <a:spcPts val="0"/>
              </a:spcBef>
              <a:spcAft>
                <a:spcPts val="0"/>
              </a:spcAft>
              <a:buNone/>
            </a:pPr>
            <a:r>
              <a:rPr lang="pt-BR" sz="1800">
                <a:solidFill>
                  <a:srgbClr val="B45F06"/>
                </a:solidFill>
                <a:latin typeface="Lexend Deca Light"/>
                <a:ea typeface="Lexend Deca Light"/>
                <a:cs typeface="Lexend Deca Light"/>
                <a:sym typeface="Lexend Deca Light"/>
              </a:rPr>
              <a:t>French</a:t>
            </a:r>
            <a:r>
              <a:rPr lang="pt-BR" sz="1800">
                <a:latin typeface="Lexend Deca Light"/>
                <a:ea typeface="Lexend Deca Light"/>
                <a:cs typeface="Lexend Deca Light"/>
                <a:sym typeface="Lexend Deca Light"/>
              </a:rPr>
              <a:t> - used to be the language of diplomacy in Europe and parts of Asia</a:t>
            </a:r>
            <a:endParaRPr sz="1800">
              <a:latin typeface="Lexend Deca Light"/>
              <a:ea typeface="Lexend Deca Light"/>
              <a:cs typeface="Lexend Deca Light"/>
              <a:sym typeface="Lexend Deca Light"/>
            </a:endParaRPr>
          </a:p>
          <a:p>
            <a:pPr indent="0" lvl="0" marL="0" rtl="0" algn="l">
              <a:spcBef>
                <a:spcPts val="0"/>
              </a:spcBef>
              <a:spcAft>
                <a:spcPts val="0"/>
              </a:spcAft>
              <a:buNone/>
            </a:pPr>
            <a:r>
              <a:t/>
            </a:r>
            <a:endParaRPr sz="1800">
              <a:latin typeface="Lexend Deca Light"/>
              <a:ea typeface="Lexend Deca Light"/>
              <a:cs typeface="Lexend Deca Light"/>
              <a:sym typeface="Lexend Deca Light"/>
            </a:endParaRPr>
          </a:p>
          <a:p>
            <a:pPr indent="0" lvl="0" marL="0" rtl="0" algn="l">
              <a:spcBef>
                <a:spcPts val="0"/>
              </a:spcBef>
              <a:spcAft>
                <a:spcPts val="0"/>
              </a:spcAft>
              <a:buNone/>
            </a:pPr>
            <a:r>
              <a:rPr lang="pt-BR" sz="1800">
                <a:latin typeface="Lexend Deca Light"/>
                <a:ea typeface="Lexend Deca Light"/>
                <a:cs typeface="Lexend Deca Light"/>
                <a:sym typeface="Lexend Deca Light"/>
              </a:rPr>
              <a:t>Former colonies - often the language of the colonizer</a:t>
            </a:r>
            <a:endParaRPr sz="1800">
              <a:latin typeface="Lexend Deca Light"/>
              <a:ea typeface="Lexend Deca Light"/>
              <a:cs typeface="Lexend Deca Light"/>
              <a:sym typeface="Lexend Deca Light"/>
            </a:endParaRPr>
          </a:p>
          <a:p>
            <a:pPr indent="0" lvl="0" marL="0" rtl="0" algn="l">
              <a:spcBef>
                <a:spcPts val="0"/>
              </a:spcBef>
              <a:spcAft>
                <a:spcPts val="0"/>
              </a:spcAft>
              <a:buNone/>
            </a:pPr>
            <a:r>
              <a:t/>
            </a:r>
            <a:endParaRPr sz="1800">
              <a:latin typeface="Lexend Deca Light"/>
              <a:ea typeface="Lexend Deca Light"/>
              <a:cs typeface="Lexend Deca Light"/>
              <a:sym typeface="Lexend Deca Light"/>
            </a:endParaRPr>
          </a:p>
          <a:p>
            <a:pPr indent="0" lvl="0" marL="0" rtl="0" algn="l">
              <a:spcBef>
                <a:spcPts val="0"/>
              </a:spcBef>
              <a:spcAft>
                <a:spcPts val="0"/>
              </a:spcAft>
              <a:buNone/>
            </a:pPr>
            <a:r>
              <a:rPr lang="pt-BR" sz="1800">
                <a:latin typeface="Lexend Deca Light"/>
                <a:ea typeface="Lexend Deca Light"/>
                <a:cs typeface="Lexend Deca Light"/>
                <a:sym typeface="Lexend Deca Light"/>
              </a:rPr>
              <a:t>and today - </a:t>
            </a:r>
            <a:r>
              <a:rPr lang="pt-BR" sz="1800">
                <a:solidFill>
                  <a:srgbClr val="B45F06"/>
                </a:solidFill>
                <a:latin typeface="Lexend Deca Light"/>
                <a:ea typeface="Lexend Deca Light"/>
                <a:cs typeface="Lexend Deca Light"/>
                <a:sym typeface="Lexend Deca Light"/>
              </a:rPr>
              <a:t>ENGLISH</a:t>
            </a:r>
            <a:endParaRPr sz="1800">
              <a:solidFill>
                <a:srgbClr val="B45F06"/>
              </a:solidFill>
              <a:latin typeface="Lexend Deca Light"/>
              <a:ea typeface="Lexend Deca Light"/>
              <a:cs typeface="Lexend Deca Light"/>
              <a:sym typeface="Lexend Deca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ft Abstract Brazilian Aesthetic Pitch Deck Infographics by Slidesgo">
  <a:themeElements>
    <a:clrScheme name="Simple Light">
      <a:dk1>
        <a:srgbClr val="0E291E"/>
      </a:dk1>
      <a:lt1>
        <a:srgbClr val="FFF9F4"/>
      </a:lt1>
      <a:dk2>
        <a:srgbClr val="DEE6BB"/>
      </a:dk2>
      <a:lt2>
        <a:srgbClr val="CDD2DB"/>
      </a:lt2>
      <a:accent1>
        <a:srgbClr val="EEAE91"/>
      </a:accent1>
      <a:accent2>
        <a:srgbClr val="FDECC8"/>
      </a:accent2>
      <a:accent3>
        <a:srgbClr val="AFD1CC"/>
      </a:accent3>
      <a:accent4>
        <a:srgbClr val="E9CCDB"/>
      </a:accent4>
      <a:accent5>
        <a:srgbClr val="9E9E9E"/>
      </a:accent5>
      <a:accent6>
        <a:srgbClr val="FFFFFF"/>
      </a:accent6>
      <a:hlink>
        <a:srgbClr val="0E29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