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74" r:id="rId9"/>
    <p:sldId id="261" r:id="rId10"/>
    <p:sldId id="267" r:id="rId11"/>
    <p:sldId id="268" r:id="rId12"/>
    <p:sldId id="269" r:id="rId13"/>
    <p:sldId id="270" r:id="rId14"/>
    <p:sldId id="264" r:id="rId15"/>
    <p:sldId id="265" r:id="rId16"/>
    <p:sldId id="271" r:id="rId17"/>
    <p:sldId id="272" r:id="rId18"/>
    <p:sldId id="266"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5"/>
    <p:restoredTop sz="95603"/>
  </p:normalViewPr>
  <p:slideViewPr>
    <p:cSldViewPr snapToGrid="0">
      <p:cViewPr varScale="1">
        <p:scale>
          <a:sx n="118" d="100"/>
          <a:sy n="118" d="100"/>
        </p:scale>
        <p:origin x="20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11/14/23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11/14/23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11/14/23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a:pPr/>
              <a:t>11/14/23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pPr/>
              <a:t>11/14/23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quizlet.com/770858295/phrases-group-1-getting-to-know-you-phrases-spanish-vietnamese-and-thai-flash-cards/?funnelUUID=6ae89b24-0f3c-47e0-b97c-1c8b7edb51d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lay.kahoot.it/v2/?quizId=00a7dd97-d118-450c-a415-bf25c6b8e4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quizlet.com/770858295/phrases-group-1-getting-to-know-you-phrases-spanish-vietnamese-and-thai-flash-cards/?funnelUUID=6ae89b24-0f3c-47e0-b97c-1c8b7edb51d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D642-690E-94EE-AF46-4EDDE3EF9055}"/>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Gamifying the Classroom</a:t>
            </a:r>
          </a:p>
        </p:txBody>
      </p:sp>
      <p:sp>
        <p:nvSpPr>
          <p:cNvPr id="3" name="Subtitle 2">
            <a:extLst>
              <a:ext uri="{FF2B5EF4-FFF2-40B4-BE49-F238E27FC236}">
                <a16:creationId xmlns:a16="http://schemas.microsoft.com/office/drawing/2014/main" id="{705F97B6-FC36-3068-4858-09CCFF8B80C0}"/>
              </a:ext>
            </a:extLst>
          </p:cNvPr>
          <p:cNvSpPr>
            <a:spLocks noGrp="1"/>
          </p:cNvSpPr>
          <p:nvPr>
            <p:ph type="subTitle" idx="1"/>
          </p:nvPr>
        </p:nvSpPr>
        <p:spPr>
          <a:xfrm>
            <a:off x="2417780" y="3531204"/>
            <a:ext cx="8637072" cy="1624996"/>
          </a:xfrm>
        </p:spPr>
        <p:txBody>
          <a:bodyPr>
            <a:normAutofit/>
          </a:bodyPr>
          <a:lstStyle/>
          <a:p>
            <a:r>
              <a:rPr lang="en-US" i="1" dirty="0">
                <a:latin typeface="Calibri" panose="020F0502020204030204" pitchFamily="34" charset="0"/>
                <a:cs typeface="Calibri" panose="020F0502020204030204" pitchFamily="34" charset="0"/>
              </a:rPr>
              <a:t>Terri Schlader</a:t>
            </a:r>
          </a:p>
          <a:p>
            <a:r>
              <a:rPr lang="en-US" i="1" dirty="0">
                <a:latin typeface="Calibri" panose="020F0502020204030204" pitchFamily="34" charset="0"/>
                <a:cs typeface="Calibri" panose="020F0502020204030204" pitchFamily="34" charset="0"/>
              </a:rPr>
              <a:t>Huron High School</a:t>
            </a:r>
          </a:p>
          <a:p>
            <a:r>
              <a:rPr lang="en-US" i="1" dirty="0">
                <a:latin typeface="Calibri" panose="020F0502020204030204" pitchFamily="34" charset="0"/>
                <a:cs typeface="Calibri" panose="020F0502020204030204" pitchFamily="34" charset="0"/>
              </a:rPr>
              <a:t>Huron, South Dakota</a:t>
            </a:r>
          </a:p>
        </p:txBody>
      </p:sp>
    </p:spTree>
    <p:extLst>
      <p:ext uri="{BB962C8B-B14F-4D97-AF65-F5344CB8AC3E}">
        <p14:creationId xmlns:p14="http://schemas.microsoft.com/office/powerpoint/2010/main" val="236637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DAB9-C89F-299B-5236-78A1D97CFF7E}"/>
              </a:ext>
            </a:extLst>
          </p:cNvPr>
          <p:cNvSpPr>
            <a:spLocks noGrp="1"/>
          </p:cNvSpPr>
          <p:nvPr>
            <p:ph type="title"/>
          </p:nvPr>
        </p:nvSpPr>
        <p:spPr/>
        <p:txBody>
          <a:bodyPr>
            <a:normAutofit/>
          </a:bodyPr>
          <a:lstStyle/>
          <a:p>
            <a:r>
              <a:rPr lang="en-US" sz="3600" dirty="0" err="1">
                <a:latin typeface="Calibri" panose="020F0502020204030204" pitchFamily="34" charset="0"/>
                <a:cs typeface="Calibri" panose="020F0502020204030204" pitchFamily="34" charset="0"/>
              </a:rPr>
              <a:t>quizlet</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C2ABFE2-F934-83DF-25A9-A7D01B92BFF5}"/>
              </a:ext>
            </a:extLst>
          </p:cNvPr>
          <p:cNvSpPr>
            <a:spLocks noGrp="1"/>
          </p:cNvSpPr>
          <p:nvPr>
            <p:ph idx="1"/>
          </p:nvPr>
        </p:nvSpPr>
        <p:spPr/>
        <p:txBody>
          <a:bodyPr>
            <a:normAutofit fontScale="92500" lnSpcReduction="10000"/>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3.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Audio Pronunciation: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Pronunciation is a crucial aspect of language learning. Quizlet often includes audio pronunciation, helping ESL students, especially those reluctant to speak, to practice their pronunciation in a non-threatening environment.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https://quizlet.com/770858295/phrases-group-1-getting-to-know-you-phrases-spanish-vietnamese-and-thai-flash-cards/?funnelUUID=6ae89b24-0f3c-47e0-b97c-1c8b7edb51d5</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69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9816-C059-19C0-AAC4-5BB698BBD0B4}"/>
              </a:ext>
            </a:extLst>
          </p:cNvPr>
          <p:cNvSpPr>
            <a:spLocks noGrp="1"/>
          </p:cNvSpPr>
          <p:nvPr>
            <p:ph type="title"/>
          </p:nvPr>
        </p:nvSpPr>
        <p:spPr/>
        <p:txBody>
          <a:bodyPr/>
          <a:lstStyle/>
          <a:p>
            <a:r>
              <a:rPr lang="en-US"/>
              <a:t>Quizlet</a:t>
            </a:r>
          </a:p>
        </p:txBody>
      </p:sp>
      <p:sp>
        <p:nvSpPr>
          <p:cNvPr id="3" name="Content Placeholder 2">
            <a:extLst>
              <a:ext uri="{FF2B5EF4-FFF2-40B4-BE49-F238E27FC236}">
                <a16:creationId xmlns:a16="http://schemas.microsoft.com/office/drawing/2014/main" id="{3DD4CAD0-6E77-ECE5-C03F-2C833028BE4E}"/>
              </a:ext>
            </a:extLst>
          </p:cNvPr>
          <p:cNvSpPr>
            <a:spLocks noGrp="1"/>
          </p:cNvSpPr>
          <p:nvPr>
            <p:ph idx="1"/>
          </p:nvPr>
        </p:nvSpPr>
        <p:spPr>
          <a:xfrm>
            <a:off x="1451579" y="2015732"/>
            <a:ext cx="6003321" cy="3450613"/>
          </a:xfrm>
        </p:spPr>
        <p: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4. </a:t>
            </a:r>
            <a:r>
              <a:rPr lang="en-US" sz="2800" i="1" kern="100">
                <a:effectLst/>
                <a:latin typeface="Calibri" panose="020F0502020204030204" pitchFamily="34" charset="0"/>
                <a:ea typeface="Calibri" panose="020F0502020204030204" pitchFamily="34" charset="0"/>
                <a:cs typeface="Times New Roman" panose="02020603050405020304" pitchFamily="18" charset="0"/>
              </a:rPr>
              <a:t>Accessibility:</a:t>
            </a:r>
            <a:r>
              <a:rPr lang="en-US" sz="2800" kern="100">
                <a:effectLst/>
                <a:latin typeface="Calibri" panose="020F0502020204030204" pitchFamily="34" charset="0"/>
                <a:ea typeface="Calibri" panose="020F0502020204030204" pitchFamily="34" charset="0"/>
                <a:cs typeface="Times New Roman" panose="02020603050405020304" pitchFamily="18" charset="0"/>
              </a:rPr>
              <a:t> Quizlet can be accessed through smartphones and computers, making it convenient for students to practice vocabulary and phrases at their own pace and on their preferred device.</a:t>
            </a:r>
          </a:p>
          <a:p>
            <a:endParaRPr lang="en-US"/>
          </a:p>
        </p:txBody>
      </p:sp>
      <p:pic>
        <p:nvPicPr>
          <p:cNvPr id="5" name="Picture 4" descr="A person lying on the floor using a tablet&#10;&#10;Description automatically generated">
            <a:extLst>
              <a:ext uri="{FF2B5EF4-FFF2-40B4-BE49-F238E27FC236}">
                <a16:creationId xmlns:a16="http://schemas.microsoft.com/office/drawing/2014/main" id="{CDD63209-1283-182A-12AE-B26F0058F0CD}"/>
              </a:ext>
            </a:extLst>
          </p:cNvPr>
          <p:cNvPicPr>
            <a:picLocks noChangeAspect="1"/>
          </p:cNvPicPr>
          <p:nvPr/>
        </p:nvPicPr>
        <p:blipFill rotWithShape="1">
          <a:blip r:embed="rId2"/>
          <a:srcRect b="9775"/>
          <a:stretch/>
        </p:blipFill>
        <p:spPr>
          <a:xfrm>
            <a:off x="8312380" y="1329136"/>
            <a:ext cx="2897457" cy="4649492"/>
          </a:xfrm>
          <a:prstGeom prst="rect">
            <a:avLst/>
          </a:prstGeom>
        </p:spPr>
      </p:pic>
    </p:spTree>
    <p:extLst>
      <p:ext uri="{BB962C8B-B14F-4D97-AF65-F5344CB8AC3E}">
        <p14:creationId xmlns:p14="http://schemas.microsoft.com/office/powerpoint/2010/main" val="60707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297B-5A3D-A691-05A7-C5E6A37D40F2}"/>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Kahoot</a:t>
            </a:r>
          </a:p>
        </p:txBody>
      </p:sp>
      <p:sp>
        <p:nvSpPr>
          <p:cNvPr id="3" name="Content Placeholder 2">
            <a:extLst>
              <a:ext uri="{FF2B5EF4-FFF2-40B4-BE49-F238E27FC236}">
                <a16:creationId xmlns:a16="http://schemas.microsoft.com/office/drawing/2014/main" id="{5FA095AD-482A-6900-920F-580370E62CFA}"/>
              </a:ext>
            </a:extLst>
          </p:cNvPr>
          <p:cNvSpPr>
            <a:spLocks noGrp="1"/>
          </p:cNvSpPr>
          <p:nvPr>
            <p:ph idx="1"/>
          </p:nvPr>
        </p:nvSpPr>
        <p:spPr/>
        <p:txBody>
          <a:bodyPr>
            <a:normAutofit/>
          </a:bodyPr>
          <a:lstStyle/>
          <a:p>
            <a:r>
              <a:rPr lang="en-US" sz="2800">
                <a:effectLst/>
                <a:latin typeface="Calibri" panose="020F0502020204030204" pitchFamily="34" charset="0"/>
                <a:ea typeface="Calibri" panose="020F0502020204030204" pitchFamily="34" charset="0"/>
                <a:cs typeface="Calibri" panose="020F0502020204030204" pitchFamily="34" charset="0"/>
              </a:rPr>
              <a:t>Kahoot is a platform that allows you to create and play quiz-based games, making it an excellent choice for gamifying ESL learning. Here's how you can utilize Kahoot for teaching phrases and vocabulary to reluctant ESL students:</a:t>
            </a:r>
            <a:r>
              <a:rPr lang="en-US" sz="2800">
                <a:effectLst/>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6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EC7-7293-718B-56A8-1CCC368EB17E}"/>
              </a:ext>
            </a:extLst>
          </p:cNvPr>
          <p:cNvSpPr>
            <a:spLocks noGrp="1"/>
          </p:cNvSpPr>
          <p:nvPr>
            <p:ph type="title"/>
          </p:nvPr>
        </p:nvSpPr>
        <p:spPr/>
        <p:txBody>
          <a:bodyPr/>
          <a:lstStyle/>
          <a:p>
            <a:r>
              <a:rPr lang="en-US"/>
              <a:t>Kahoot</a:t>
            </a:r>
          </a:p>
        </p:txBody>
      </p:sp>
      <p:sp>
        <p:nvSpPr>
          <p:cNvPr id="3" name="Content Placeholder 2">
            <a:extLst>
              <a:ext uri="{FF2B5EF4-FFF2-40B4-BE49-F238E27FC236}">
                <a16:creationId xmlns:a16="http://schemas.microsoft.com/office/drawing/2014/main" id="{2153F1D4-1A9E-27B8-F814-E0151FB8AC63}"/>
              </a:ext>
            </a:extLst>
          </p:cNvPr>
          <p:cNvSpPr>
            <a:spLocks noGrp="1"/>
          </p:cNvSpPr>
          <p:nvPr>
            <p:ph idx="1"/>
          </p:nvPr>
        </p:nvSpPr>
        <p:spPr>
          <a:xfrm>
            <a:off x="1451579" y="2015732"/>
            <a:ext cx="5444759" cy="3450613"/>
          </a:xfrm>
        </p:spPr>
        <p:txBody>
          <a:bodyPr>
            <a:normAutofit fontScale="92500"/>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1. </a:t>
            </a:r>
            <a:r>
              <a:rPr lang="en-US" sz="2800" i="1" kern="100">
                <a:effectLst/>
                <a:latin typeface="Calibri" panose="020F0502020204030204" pitchFamily="34" charset="0"/>
                <a:ea typeface="Calibri" panose="020F0502020204030204" pitchFamily="34" charset="0"/>
                <a:cs typeface="Times New Roman" panose="02020603050405020304" pitchFamily="18" charset="0"/>
              </a:rPr>
              <a:t>Engaging Quiz Creation:</a:t>
            </a:r>
            <a:r>
              <a:rPr lang="en-US" sz="2800" kern="100">
                <a:effectLst/>
                <a:latin typeface="Calibri" panose="020F0502020204030204" pitchFamily="34" charset="0"/>
                <a:ea typeface="Calibri" panose="020F0502020204030204" pitchFamily="34" charset="0"/>
                <a:cs typeface="Times New Roman" panose="02020603050405020304" pitchFamily="18" charset="0"/>
              </a:rPr>
              <a:t> Teachers can create quizzes on Kahoot that feature phrases and vocabulary words. The game format, complete with colorful and animated elements, immediately captures the students' attention.</a:t>
            </a:r>
          </a:p>
          <a:p>
            <a:endParaRPr lang="en-US"/>
          </a:p>
        </p:txBody>
      </p:sp>
      <p:pic>
        <p:nvPicPr>
          <p:cNvPr id="4" name="Picture 3">
            <a:extLst>
              <a:ext uri="{FF2B5EF4-FFF2-40B4-BE49-F238E27FC236}">
                <a16:creationId xmlns:a16="http://schemas.microsoft.com/office/drawing/2014/main" id="{E55412FD-59E2-7C5E-A5D8-515587D8C9F0}"/>
              </a:ext>
            </a:extLst>
          </p:cNvPr>
          <p:cNvPicPr>
            <a:picLocks noChangeAspect="1"/>
          </p:cNvPicPr>
          <p:nvPr/>
        </p:nvPicPr>
        <p:blipFill>
          <a:blip r:embed="rId2"/>
          <a:stretch>
            <a:fillRect/>
          </a:stretch>
        </p:blipFill>
        <p:spPr>
          <a:xfrm>
            <a:off x="6772352" y="2373571"/>
            <a:ext cx="5295662" cy="2110858"/>
          </a:xfrm>
          <a:prstGeom prst="rect">
            <a:avLst/>
          </a:prstGeom>
        </p:spPr>
      </p:pic>
    </p:spTree>
    <p:extLst>
      <p:ext uri="{BB962C8B-B14F-4D97-AF65-F5344CB8AC3E}">
        <p14:creationId xmlns:p14="http://schemas.microsoft.com/office/powerpoint/2010/main" val="121734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D1C7-0466-8BB3-A08A-33F8039C8113}"/>
              </a:ext>
            </a:extLst>
          </p:cNvPr>
          <p:cNvSpPr>
            <a:spLocks noGrp="1"/>
          </p:cNvSpPr>
          <p:nvPr>
            <p:ph type="title"/>
          </p:nvPr>
        </p:nvSpPr>
        <p:spPr/>
        <p:txBody>
          <a:bodyPr/>
          <a:lstStyle/>
          <a:p>
            <a:r>
              <a:rPr lang="en-US"/>
              <a:t>Kahoot</a:t>
            </a:r>
          </a:p>
        </p:txBody>
      </p:sp>
      <p:sp>
        <p:nvSpPr>
          <p:cNvPr id="3" name="Content Placeholder 2">
            <a:extLst>
              <a:ext uri="{FF2B5EF4-FFF2-40B4-BE49-F238E27FC236}">
                <a16:creationId xmlns:a16="http://schemas.microsoft.com/office/drawing/2014/main" id="{42A583FB-91A2-3535-F882-D276663DA0DA}"/>
              </a:ext>
            </a:extLst>
          </p:cNvPr>
          <p:cNvSpPr>
            <a:spLocks noGrp="1"/>
          </p:cNvSpPr>
          <p:nvPr>
            <p:ph idx="1"/>
          </p:nvPr>
        </p:nvSpPr>
        <p:spPr>
          <a:xfrm>
            <a:off x="723159" y="1854706"/>
            <a:ext cx="6778020" cy="4037749"/>
          </a:xfrm>
        </p:spPr>
        <p:txBody>
          <a:bodyPr>
            <a:normAutofit fontScale="92500" lnSpcReduction="20000"/>
          </a:bodyPr>
          <a:lstStyle/>
          <a:p>
            <a:r>
              <a:rPr lang="en-US" sz="3200" kern="100">
                <a:effectLst/>
                <a:latin typeface="Calibri" panose="020F0502020204030204" pitchFamily="34" charset="0"/>
                <a:ea typeface="Calibri" panose="020F0502020204030204" pitchFamily="34" charset="0"/>
                <a:cs typeface="Times New Roman" panose="02020603050405020304" pitchFamily="18" charset="0"/>
              </a:rPr>
              <a:t>2. </a:t>
            </a:r>
            <a:r>
              <a:rPr lang="en-US" sz="3200" i="1" kern="100">
                <a:effectLst/>
                <a:latin typeface="Calibri" panose="020F0502020204030204" pitchFamily="34" charset="0"/>
                <a:ea typeface="Calibri" panose="020F0502020204030204" pitchFamily="34" charset="0"/>
                <a:cs typeface="Times New Roman" panose="02020603050405020304" pitchFamily="18" charset="0"/>
              </a:rPr>
              <a:t>Competitive Element:</a:t>
            </a:r>
            <a:r>
              <a:rPr lang="en-US" sz="3200" kern="100">
                <a:effectLst/>
                <a:latin typeface="Calibri" panose="020F0502020204030204" pitchFamily="34" charset="0"/>
                <a:ea typeface="Calibri" panose="020F0502020204030204" pitchFamily="34" charset="0"/>
                <a:cs typeface="Times New Roman" panose="02020603050405020304" pitchFamily="18" charset="0"/>
              </a:rPr>
              <a:t> ESL students, especially reluctant ones, often enjoy a competitive atmosphere. Kahoot offers this with its point-based scoring system and leaderboard, encouraging friendly competition among peers. This can be especially motivating for students who may be hesitant to participate.</a:t>
            </a:r>
          </a:p>
          <a:p>
            <a:endParaRPr lang="en-US"/>
          </a:p>
        </p:txBody>
      </p:sp>
      <p:pic>
        <p:nvPicPr>
          <p:cNvPr id="5" name="Picture 4" descr="A group of people in a classroom&#10;&#10;Description automatically generated">
            <a:extLst>
              <a:ext uri="{FF2B5EF4-FFF2-40B4-BE49-F238E27FC236}">
                <a16:creationId xmlns:a16="http://schemas.microsoft.com/office/drawing/2014/main" id="{E45F33BD-7C11-4048-0705-DF4357BEEED4}"/>
              </a:ext>
            </a:extLst>
          </p:cNvPr>
          <p:cNvPicPr>
            <a:picLocks noChangeAspect="1"/>
          </p:cNvPicPr>
          <p:nvPr/>
        </p:nvPicPr>
        <p:blipFill>
          <a:blip r:embed="rId2"/>
          <a:stretch>
            <a:fillRect/>
          </a:stretch>
        </p:blipFill>
        <p:spPr>
          <a:xfrm>
            <a:off x="7482494" y="1853754"/>
            <a:ext cx="4300780" cy="2419189"/>
          </a:xfrm>
          <a:prstGeom prst="rect">
            <a:avLst/>
          </a:prstGeom>
        </p:spPr>
      </p:pic>
    </p:spTree>
    <p:extLst>
      <p:ext uri="{BB962C8B-B14F-4D97-AF65-F5344CB8AC3E}">
        <p14:creationId xmlns:p14="http://schemas.microsoft.com/office/powerpoint/2010/main" val="120412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F69D-D5B3-9F48-62A3-82E79A5A0B89}"/>
              </a:ext>
            </a:extLst>
          </p:cNvPr>
          <p:cNvSpPr>
            <a:spLocks noGrp="1"/>
          </p:cNvSpPr>
          <p:nvPr>
            <p:ph type="title"/>
          </p:nvPr>
        </p:nvSpPr>
        <p:spPr/>
        <p:txBody>
          <a:bodyPr/>
          <a:lstStyle/>
          <a:p>
            <a:r>
              <a:rPr lang="en-US"/>
              <a:t>Kahoot</a:t>
            </a:r>
          </a:p>
        </p:txBody>
      </p:sp>
      <p:sp>
        <p:nvSpPr>
          <p:cNvPr id="3" name="Content Placeholder 2">
            <a:extLst>
              <a:ext uri="{FF2B5EF4-FFF2-40B4-BE49-F238E27FC236}">
                <a16:creationId xmlns:a16="http://schemas.microsoft.com/office/drawing/2014/main" id="{97F135FB-790A-51B9-2B38-8B9AA5D94F03}"/>
              </a:ext>
            </a:extLst>
          </p:cNvPr>
          <p:cNvSpPr>
            <a:spLocks noGrp="1"/>
          </p:cNvSpPr>
          <p:nvPr>
            <p:ph idx="1"/>
          </p:nvPr>
        </p:nvSpPr>
        <p:spPr>
          <a:xfrm>
            <a:off x="1451580" y="2015732"/>
            <a:ext cx="5228190" cy="3450613"/>
          </a:xfrm>
        </p:spPr>
        <p:txBody>
          <a:bodyPr>
            <a:normAutofit fontScale="85000" lnSpcReduction="20000"/>
          </a:bodyPr>
          <a:lstStyle/>
          <a:p>
            <a:r>
              <a:rPr lang="en-US" sz="3200" kern="100">
                <a:effectLst/>
                <a:latin typeface="Calibri" panose="020F0502020204030204" pitchFamily="34" charset="0"/>
                <a:ea typeface="Calibri" panose="020F0502020204030204" pitchFamily="34" charset="0"/>
                <a:cs typeface="Times New Roman" panose="02020603050405020304" pitchFamily="18" charset="0"/>
              </a:rPr>
              <a:t>3. </a:t>
            </a:r>
            <a:r>
              <a:rPr lang="en-US" sz="3200" i="1" kern="100">
                <a:effectLst/>
                <a:latin typeface="Calibri" panose="020F0502020204030204" pitchFamily="34" charset="0"/>
                <a:ea typeface="Calibri" panose="020F0502020204030204" pitchFamily="34" charset="0"/>
                <a:cs typeface="Times New Roman" panose="02020603050405020304" pitchFamily="18" charset="0"/>
              </a:rPr>
              <a:t>Immediate Feedback</a:t>
            </a:r>
            <a:r>
              <a:rPr lang="en-US" sz="3200" kern="100">
                <a:effectLst/>
                <a:latin typeface="Calibri" panose="020F0502020204030204" pitchFamily="34" charset="0"/>
                <a:ea typeface="Calibri" panose="020F0502020204030204" pitchFamily="34" charset="0"/>
                <a:cs typeface="Times New Roman" panose="02020603050405020304" pitchFamily="18" charset="0"/>
              </a:rPr>
              <a:t>: Kahoot provides instant feedback after each question, allowing students to correct their mistakes and learn from them. This immediate reinforcement can boost their confidence and interest in learning English.</a:t>
            </a:r>
          </a:p>
          <a:p>
            <a:endParaRPr lang="en-US"/>
          </a:p>
        </p:txBody>
      </p:sp>
      <p:pic>
        <p:nvPicPr>
          <p:cNvPr id="4" name="Picture 3">
            <a:extLst>
              <a:ext uri="{FF2B5EF4-FFF2-40B4-BE49-F238E27FC236}">
                <a16:creationId xmlns:a16="http://schemas.microsoft.com/office/drawing/2014/main" id="{28D234EB-529F-7AA2-0BE2-1972F8323546}"/>
              </a:ext>
            </a:extLst>
          </p:cNvPr>
          <p:cNvPicPr>
            <a:picLocks noChangeAspect="1"/>
          </p:cNvPicPr>
          <p:nvPr/>
        </p:nvPicPr>
        <p:blipFill>
          <a:blip r:embed="rId2"/>
          <a:stretch>
            <a:fillRect/>
          </a:stretch>
        </p:blipFill>
        <p:spPr>
          <a:xfrm>
            <a:off x="6679770" y="495945"/>
            <a:ext cx="5342739" cy="2203679"/>
          </a:xfrm>
          <a:prstGeom prst="rect">
            <a:avLst/>
          </a:prstGeom>
        </p:spPr>
      </p:pic>
      <p:pic>
        <p:nvPicPr>
          <p:cNvPr id="5" name="Picture 4">
            <a:extLst>
              <a:ext uri="{FF2B5EF4-FFF2-40B4-BE49-F238E27FC236}">
                <a16:creationId xmlns:a16="http://schemas.microsoft.com/office/drawing/2014/main" id="{3CDBBD52-F758-044B-7AAE-9AF66C0290C0}"/>
              </a:ext>
            </a:extLst>
          </p:cNvPr>
          <p:cNvPicPr>
            <a:picLocks noChangeAspect="1"/>
          </p:cNvPicPr>
          <p:nvPr/>
        </p:nvPicPr>
        <p:blipFill rotWithShape="1">
          <a:blip r:embed="rId3"/>
          <a:srcRect l="45122"/>
          <a:stretch/>
        </p:blipFill>
        <p:spPr>
          <a:xfrm>
            <a:off x="8227518" y="3008198"/>
            <a:ext cx="2827336" cy="2458147"/>
          </a:xfrm>
          <a:prstGeom prst="rect">
            <a:avLst/>
          </a:prstGeom>
        </p:spPr>
      </p:pic>
    </p:spTree>
    <p:extLst>
      <p:ext uri="{BB962C8B-B14F-4D97-AF65-F5344CB8AC3E}">
        <p14:creationId xmlns:p14="http://schemas.microsoft.com/office/powerpoint/2010/main" val="292456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3DB0-E5AC-47EF-B1E6-E61FCA093F8A}"/>
              </a:ext>
            </a:extLst>
          </p:cNvPr>
          <p:cNvSpPr>
            <a:spLocks noGrp="1"/>
          </p:cNvSpPr>
          <p:nvPr>
            <p:ph type="title"/>
          </p:nvPr>
        </p:nvSpPr>
        <p:spPr/>
        <p:txBody>
          <a:bodyPr/>
          <a:lstStyle/>
          <a:p>
            <a:r>
              <a:rPr lang="en-US"/>
              <a:t>Kahoot</a:t>
            </a:r>
          </a:p>
        </p:txBody>
      </p:sp>
      <p:sp>
        <p:nvSpPr>
          <p:cNvPr id="3" name="Content Placeholder 2">
            <a:extLst>
              <a:ext uri="{FF2B5EF4-FFF2-40B4-BE49-F238E27FC236}">
                <a16:creationId xmlns:a16="http://schemas.microsoft.com/office/drawing/2014/main" id="{FDDD8619-FC88-A302-3D54-BD4055B4D3CB}"/>
              </a:ext>
            </a:extLst>
          </p:cNvPr>
          <p:cNvSpPr>
            <a:spLocks noGrp="1"/>
          </p:cNvSpPr>
          <p:nvPr>
            <p:ph idx="1"/>
          </p:nvPr>
        </p:nvSpPr>
        <p:spPr/>
        <p:txBody>
          <a:bodyPr/>
          <a:lstStyle/>
          <a:p>
            <a:r>
              <a:rPr lang="en-US" sz="3200" kern="100">
                <a:effectLst/>
                <a:latin typeface="Calibri" panose="020F0502020204030204" pitchFamily="34" charset="0"/>
                <a:ea typeface="Calibri" panose="020F0502020204030204" pitchFamily="34" charset="0"/>
                <a:cs typeface="Times New Roman" panose="02020603050405020304" pitchFamily="18" charset="0"/>
              </a:rPr>
              <a:t>4. I</a:t>
            </a:r>
            <a:r>
              <a:rPr lang="en-US" sz="3200" i="1" kern="100">
                <a:effectLst/>
                <a:latin typeface="Calibri" panose="020F0502020204030204" pitchFamily="34" charset="0"/>
                <a:ea typeface="Calibri" panose="020F0502020204030204" pitchFamily="34" charset="0"/>
                <a:cs typeface="Times New Roman" panose="02020603050405020304" pitchFamily="18" charset="0"/>
              </a:rPr>
              <a:t>nclusivity</a:t>
            </a:r>
            <a:r>
              <a:rPr lang="en-US" sz="3200" kern="100">
                <a:effectLst/>
                <a:latin typeface="Calibri" panose="020F0502020204030204" pitchFamily="34" charset="0"/>
                <a:ea typeface="Calibri" panose="020F0502020204030204" pitchFamily="34" charset="0"/>
                <a:cs typeface="Times New Roman" panose="02020603050405020304" pitchFamily="18" charset="0"/>
              </a:rPr>
              <a:t>: Kahoot can be played in a group setting, which fosters a sense of community among students. Additionally, it accommodates diverse learning styles by using visual and auditory cues.</a:t>
            </a:r>
          </a:p>
          <a:p>
            <a:endParaRPr lang="en-US"/>
          </a:p>
        </p:txBody>
      </p:sp>
    </p:spTree>
    <p:extLst>
      <p:ext uri="{BB962C8B-B14F-4D97-AF65-F5344CB8AC3E}">
        <p14:creationId xmlns:p14="http://schemas.microsoft.com/office/powerpoint/2010/main" val="106269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23ED-4DCD-5C75-AC7A-35A26AD812F7}"/>
              </a:ext>
            </a:extLst>
          </p:cNvPr>
          <p:cNvSpPr>
            <a:spLocks noGrp="1"/>
          </p:cNvSpPr>
          <p:nvPr>
            <p:ph type="title"/>
          </p:nvPr>
        </p:nvSpPr>
        <p:spPr/>
        <p:txBody>
          <a:bodyPr/>
          <a:lstStyle/>
          <a:p>
            <a:r>
              <a:rPr lang="en-US"/>
              <a:t>Kahoot</a:t>
            </a:r>
          </a:p>
        </p:txBody>
      </p:sp>
      <p:sp>
        <p:nvSpPr>
          <p:cNvPr id="3" name="Content Placeholder 2">
            <a:extLst>
              <a:ext uri="{FF2B5EF4-FFF2-40B4-BE49-F238E27FC236}">
                <a16:creationId xmlns:a16="http://schemas.microsoft.com/office/drawing/2014/main" id="{21F1A87E-9B50-3981-789A-C87AE094A344}"/>
              </a:ext>
            </a:extLst>
          </p:cNvPr>
          <p:cNvSpPr>
            <a:spLocks noGrp="1"/>
          </p:cNvSpPr>
          <p:nvPr>
            <p:ph idx="1"/>
          </p:nvPr>
        </p:nvSpPr>
        <p:spPr/>
        <p:txBody>
          <a:bodyPr/>
          <a:lstStyle/>
          <a:p>
            <a:r>
              <a:rPr lang="en-US" sz="3200" kern="100">
                <a:effectLst/>
                <a:latin typeface="Calibri" panose="020F0502020204030204" pitchFamily="34" charset="0"/>
                <a:ea typeface="Calibri" panose="020F0502020204030204" pitchFamily="34" charset="0"/>
                <a:cs typeface="Times New Roman" panose="02020603050405020304" pitchFamily="18" charset="0"/>
              </a:rPr>
              <a:t>5. </a:t>
            </a:r>
            <a:r>
              <a:rPr lang="en-US" sz="3200" i="1" kern="100">
                <a:effectLst/>
                <a:latin typeface="Calibri" panose="020F0502020204030204" pitchFamily="34" charset="0"/>
                <a:ea typeface="Calibri" panose="020F0502020204030204" pitchFamily="34" charset="0"/>
                <a:cs typeface="Times New Roman" panose="02020603050405020304" pitchFamily="18" charset="0"/>
              </a:rPr>
              <a:t>Customization:</a:t>
            </a:r>
            <a:r>
              <a:rPr lang="en-US" sz="3200" kern="100">
                <a:effectLst/>
                <a:latin typeface="Calibri" panose="020F0502020204030204" pitchFamily="34" charset="0"/>
                <a:ea typeface="Calibri" panose="020F0502020204030204" pitchFamily="34" charset="0"/>
                <a:cs typeface="Times New Roman" panose="02020603050405020304" pitchFamily="18" charset="0"/>
              </a:rPr>
              <a:t> Teachers can tailor Kahoot quizzes to the specific level of their ESL students, ensuring that the content is neither too easy nor too difficult. This customization is essential for keeping reluctant learners engaged.</a:t>
            </a:r>
          </a:p>
          <a:p>
            <a:endParaRPr lang="en-US"/>
          </a:p>
        </p:txBody>
      </p:sp>
    </p:spTree>
    <p:extLst>
      <p:ext uri="{BB962C8B-B14F-4D97-AF65-F5344CB8AC3E}">
        <p14:creationId xmlns:p14="http://schemas.microsoft.com/office/powerpoint/2010/main" val="182778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1AAA-BA81-32C1-A4BC-0F2E0F98EAB3}"/>
              </a:ext>
            </a:extLst>
          </p:cNvPr>
          <p:cNvSpPr>
            <a:spLocks noGrp="1"/>
          </p:cNvSpPr>
          <p:nvPr>
            <p:ph type="title"/>
          </p:nvPr>
        </p:nvSpPr>
        <p:spPr/>
        <p:txBody>
          <a:bodyPr/>
          <a:lstStyle/>
          <a:p>
            <a:r>
              <a:rPr lang="en-US"/>
              <a:t>Kahoot</a:t>
            </a:r>
          </a:p>
        </p:txBody>
      </p:sp>
      <p:sp>
        <p:nvSpPr>
          <p:cNvPr id="3" name="Content Placeholder 2">
            <a:extLst>
              <a:ext uri="{FF2B5EF4-FFF2-40B4-BE49-F238E27FC236}">
                <a16:creationId xmlns:a16="http://schemas.microsoft.com/office/drawing/2014/main" id="{0AAD65FF-9E18-ED9F-2C1A-816DE33954B9}"/>
              </a:ext>
            </a:extLst>
          </p:cNvPr>
          <p:cNvSpPr>
            <a:spLocks noGrp="1"/>
          </p:cNvSpPr>
          <p:nvPr>
            <p:ph idx="1"/>
          </p:nvPr>
        </p:nvSpPr>
        <p:spPr>
          <a:xfrm>
            <a:off x="1451579" y="2015732"/>
            <a:ext cx="6320821" cy="3450613"/>
          </a:xfrm>
        </p:spPr>
        <p:txBody>
          <a:bodyPr>
            <a:normAutofit fontScale="85000" lnSpcReduction="20000"/>
          </a:bodyPr>
          <a:lstStyle/>
          <a:p>
            <a:pPr marL="0" marR="0"/>
            <a:r>
              <a:rPr lang="en-US" sz="3200">
                <a:effectLst/>
                <a:latin typeface="Calibri" panose="020F0502020204030204" pitchFamily="34" charset="0"/>
                <a:ea typeface="Calibri" panose="020F0502020204030204" pitchFamily="34" charset="0"/>
                <a:cs typeface="Calibri" panose="020F0502020204030204" pitchFamily="34" charset="0"/>
              </a:rPr>
              <a:t>Combining Kahoot and Quizlet, ESL educators can create a comprehensive and engaging learning experience for reluctant students. By leveraging gamification, these platforms make the process of acquiring new phrases and vocabulary more enjoyable, interactive, and ultimately, more effective in helping ESL students</a:t>
            </a:r>
            <a:endParaRPr lang="en-US" sz="3200">
              <a:effectLst/>
              <a:latin typeface="Calibri" panose="020F0502020204030204" pitchFamily="34" charset="0"/>
              <a:ea typeface="Times New Roman" panose="02020603050405020304" pitchFamily="18" charset="0"/>
              <a:cs typeface="Calibri" panose="020F0502020204030204" pitchFamily="34" charset="0"/>
            </a:endParaRPr>
          </a:p>
          <a:p>
            <a:endParaRPr lang="en-US"/>
          </a:p>
        </p:txBody>
      </p:sp>
      <p:pic>
        <p:nvPicPr>
          <p:cNvPr id="5" name="Picture 4" descr="A group of people sitting at desks with their faces covering their eyes&#10;&#10;Description automatically generated">
            <a:extLst>
              <a:ext uri="{FF2B5EF4-FFF2-40B4-BE49-F238E27FC236}">
                <a16:creationId xmlns:a16="http://schemas.microsoft.com/office/drawing/2014/main" id="{F6058279-33F5-163E-3C13-D1198E2826BE}"/>
              </a:ext>
            </a:extLst>
          </p:cNvPr>
          <p:cNvPicPr>
            <a:picLocks noChangeAspect="1"/>
          </p:cNvPicPr>
          <p:nvPr/>
        </p:nvPicPr>
        <p:blipFill>
          <a:blip r:embed="rId2"/>
          <a:stretch>
            <a:fillRect/>
          </a:stretch>
        </p:blipFill>
        <p:spPr>
          <a:xfrm>
            <a:off x="7815564" y="2402237"/>
            <a:ext cx="3955399" cy="2222398"/>
          </a:xfrm>
          <a:prstGeom prst="rect">
            <a:avLst/>
          </a:prstGeom>
        </p:spPr>
      </p:pic>
    </p:spTree>
    <p:extLst>
      <p:ext uri="{BB962C8B-B14F-4D97-AF65-F5344CB8AC3E}">
        <p14:creationId xmlns:p14="http://schemas.microsoft.com/office/powerpoint/2010/main" val="74683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A36C-4E49-7B91-041C-F6969A441F4C}"/>
              </a:ext>
            </a:extLst>
          </p:cNvPr>
          <p:cNvSpPr>
            <a:spLocks noGrp="1"/>
          </p:cNvSpPr>
          <p:nvPr>
            <p:ph type="title"/>
          </p:nvPr>
        </p:nvSpPr>
        <p:spPr/>
        <p:txBody>
          <a:bodyPr/>
          <a:lstStyle/>
          <a:p>
            <a:r>
              <a:rPr lang="en-US"/>
              <a:t>Let’s  Play</a:t>
            </a:r>
          </a:p>
        </p:txBody>
      </p:sp>
      <p:sp>
        <p:nvSpPr>
          <p:cNvPr id="3" name="Content Placeholder 2">
            <a:extLst>
              <a:ext uri="{FF2B5EF4-FFF2-40B4-BE49-F238E27FC236}">
                <a16:creationId xmlns:a16="http://schemas.microsoft.com/office/drawing/2014/main" id="{EC33B35B-773A-6FC1-78A1-7EDB7DF392DA}"/>
              </a:ext>
            </a:extLst>
          </p:cNvPr>
          <p:cNvSpPr>
            <a:spLocks noGrp="1"/>
          </p:cNvSpPr>
          <p:nvPr>
            <p:ph idx="1"/>
          </p:nvPr>
        </p:nvSpPr>
        <p:spPr>
          <a:xfrm>
            <a:off x="1451579" y="2015732"/>
            <a:ext cx="9986170" cy="3450613"/>
          </a:xfrm>
        </p:spPr>
        <p:txBody>
          <a:bodyPr/>
          <a:lstStyle/>
          <a:p>
            <a:r>
              <a:rPr lang="en-US" dirty="0">
                <a:hlinkClick r:id="rId2"/>
              </a:rPr>
              <a:t>https://play.kahoot.it/v2/?quizId</a:t>
            </a:r>
            <a:r>
              <a:rPr lang="en-US">
                <a:hlinkClick r:id="rId2"/>
              </a:rPr>
              <a:t>=00a7dd97-d118-450c-a415-bf25c6b8e425</a:t>
            </a:r>
            <a:endParaRPr lang="en-US"/>
          </a:p>
          <a:p>
            <a:endParaRPr lang="en-US" dirty="0"/>
          </a:p>
        </p:txBody>
      </p:sp>
    </p:spTree>
    <p:extLst>
      <p:ext uri="{BB962C8B-B14F-4D97-AF65-F5344CB8AC3E}">
        <p14:creationId xmlns:p14="http://schemas.microsoft.com/office/powerpoint/2010/main" val="408598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049A-ECD6-4D7F-63AE-CCFBBB4E867D}"/>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What is it?</a:t>
            </a:r>
          </a:p>
        </p:txBody>
      </p:sp>
      <p:sp>
        <p:nvSpPr>
          <p:cNvPr id="3" name="Content Placeholder 2">
            <a:extLst>
              <a:ext uri="{FF2B5EF4-FFF2-40B4-BE49-F238E27FC236}">
                <a16:creationId xmlns:a16="http://schemas.microsoft.com/office/drawing/2014/main" id="{E18378E9-67AC-FD57-09A2-6459D3C9AABA}"/>
              </a:ext>
            </a:extLst>
          </p:cNvPr>
          <p:cNvSpPr>
            <a:spLocks noGrp="1"/>
          </p:cNvSpPr>
          <p:nvPr>
            <p:ph idx="1"/>
          </p:nvPr>
        </p:nvSpPr>
        <p:spPr/>
        <p:txBody>
          <a:bodyPr>
            <a:normAutofit lnSpcReduction="10000"/>
          </a:bodyPr>
          <a:lstStyle/>
          <a:p>
            <a:pPr marL="0" indent="0">
              <a:buNone/>
            </a:pPr>
            <a:r>
              <a:rPr lang="en-US" sz="3200" dirty="0">
                <a:effectLst/>
                <a:latin typeface="Calibri" panose="020F0502020204030204" pitchFamily="34" charset="0"/>
              </a:rPr>
              <a:t>Gamifying the process of learning phrases and vocabulary, with reluctant English as a Second Language (ESL) students, can be an engaging and effec</a:t>
            </a:r>
            <a:r>
              <a:rPr lang="en-US" sz="3200" dirty="0">
                <a:latin typeface="Calibri" panose="020F0502020204030204" pitchFamily="34" charset="0"/>
              </a:rPr>
              <a:t>ti</a:t>
            </a:r>
            <a:r>
              <a:rPr lang="en-US" sz="3200" dirty="0">
                <a:effectLst/>
                <a:latin typeface="Calibri" panose="020F0502020204030204" pitchFamily="34" charset="0"/>
              </a:rPr>
              <a:t>ve approach. Kahoot and Quizlet are two versat</a:t>
            </a:r>
            <a:r>
              <a:rPr lang="en-US" sz="3200" dirty="0">
                <a:latin typeface="Calibri" panose="020F0502020204030204" pitchFamily="34" charset="0"/>
              </a:rPr>
              <a:t>i</a:t>
            </a:r>
            <a:r>
              <a:rPr lang="en-US" sz="3200" dirty="0">
                <a:effectLst/>
                <a:latin typeface="Calibri" panose="020F0502020204030204" pitchFamily="34" charset="0"/>
              </a:rPr>
              <a:t>le digital tools that can make this learning experience enjoyable, interac</a:t>
            </a:r>
            <a:r>
              <a:rPr lang="en-US" sz="3200" dirty="0">
                <a:latin typeface="Calibri" panose="020F0502020204030204" pitchFamily="34" charset="0"/>
              </a:rPr>
              <a:t>ti</a:t>
            </a:r>
            <a:r>
              <a:rPr lang="en-US" sz="3200" dirty="0">
                <a:effectLst/>
                <a:latin typeface="Calibri" panose="020F0502020204030204" pitchFamily="34" charset="0"/>
              </a:rPr>
              <a:t>ve, and produc</a:t>
            </a:r>
            <a:r>
              <a:rPr lang="en-US" sz="3200" dirty="0">
                <a:latin typeface="Calibri" panose="020F0502020204030204" pitchFamily="34" charset="0"/>
              </a:rPr>
              <a:t>tiv</a:t>
            </a:r>
            <a:r>
              <a:rPr lang="en-US" sz="3200" dirty="0">
                <a:effectLst/>
                <a:latin typeface="Calibri" panose="020F0502020204030204" pitchFamily="34" charset="0"/>
              </a:rPr>
              <a:t>e. </a:t>
            </a:r>
            <a:endParaRPr lang="en-US" sz="3200" dirty="0"/>
          </a:p>
          <a:p>
            <a:endParaRPr lang="en-US" dirty="0"/>
          </a:p>
        </p:txBody>
      </p:sp>
    </p:spTree>
    <p:extLst>
      <p:ext uri="{BB962C8B-B14F-4D97-AF65-F5344CB8AC3E}">
        <p14:creationId xmlns:p14="http://schemas.microsoft.com/office/powerpoint/2010/main" val="311662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040A-4911-15FD-9ADA-3B4C6588EA0F}"/>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How did this happen?</a:t>
            </a:r>
          </a:p>
        </p:txBody>
      </p:sp>
      <p:sp>
        <p:nvSpPr>
          <p:cNvPr id="3" name="Content Placeholder 2">
            <a:extLst>
              <a:ext uri="{FF2B5EF4-FFF2-40B4-BE49-F238E27FC236}">
                <a16:creationId xmlns:a16="http://schemas.microsoft.com/office/drawing/2014/main" id="{6FF2ED96-0E49-C913-5C79-2E09BD522230}"/>
              </a:ext>
            </a:extLst>
          </p:cNvPr>
          <p:cNvSpPr>
            <a:spLocks noGrp="1"/>
          </p:cNvSpPr>
          <p:nvPr>
            <p:ph idx="1"/>
          </p:nvPr>
        </p:nvSpPr>
        <p:spPr/>
        <p:txBody>
          <a:bodyPr>
            <a:normAutofit lnSpcReduction="10000"/>
          </a:bodyPr>
          <a:lstStyle/>
          <a:p>
            <a:pPr marL="0" indent="0">
              <a:buNone/>
            </a:pPr>
            <a:r>
              <a:rPr lang="en-US" sz="2400" dirty="0">
                <a:latin typeface="Avenir Next LT Pro" panose="020B0504020202020204" pitchFamily="34" charset="77"/>
              </a:rPr>
              <a:t>The process of gamifying my classroom came about, because I had to find a way to engage my student, who did not speak English.  As most teachers, I have to compete with students talking to friends, their work and home demands, as well as their electronic devices.  It was necessary to find a way to get their attention, when I do not speak their language,  I needed to find a way, to make the students want to come to class and engage in the English lessons; and enjoy what they are to be doing.</a:t>
            </a:r>
          </a:p>
        </p:txBody>
      </p:sp>
    </p:spTree>
    <p:extLst>
      <p:ext uri="{BB962C8B-B14F-4D97-AF65-F5344CB8AC3E}">
        <p14:creationId xmlns:p14="http://schemas.microsoft.com/office/powerpoint/2010/main" val="335520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39D4-7191-27F6-6607-B2151244895B}"/>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My process</a:t>
            </a:r>
          </a:p>
        </p:txBody>
      </p:sp>
      <p:sp>
        <p:nvSpPr>
          <p:cNvPr id="3" name="Content Placeholder 2">
            <a:extLst>
              <a:ext uri="{FF2B5EF4-FFF2-40B4-BE49-F238E27FC236}">
                <a16:creationId xmlns:a16="http://schemas.microsoft.com/office/drawing/2014/main" id="{498C251C-11AB-06C3-87C0-BF6C0B9488C5}"/>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Create vocabulary or phrase lists in Quizlet</a:t>
            </a:r>
          </a:p>
          <a:p>
            <a:r>
              <a:rPr lang="en-US" dirty="0">
                <a:latin typeface="Calibri" panose="020F0502020204030204" pitchFamily="34" charset="0"/>
                <a:cs typeface="Calibri" panose="020F0502020204030204" pitchFamily="34" charset="0"/>
              </a:rPr>
              <a:t>Students write the vocabulary or phrases in their class notebooks - the students write the vocabulary in English first, then their home language. </a:t>
            </a:r>
          </a:p>
          <a:p>
            <a:r>
              <a:rPr lang="en-US" dirty="0">
                <a:latin typeface="Calibri" panose="020F0502020204030204" pitchFamily="34" charset="0"/>
                <a:cs typeface="Calibri" panose="020F0502020204030204" pitchFamily="34" charset="0"/>
              </a:rPr>
              <a:t>Students practice the words or phrases in Quizlet alone</a:t>
            </a:r>
          </a:p>
          <a:p>
            <a:r>
              <a:rPr lang="en-US" dirty="0">
                <a:latin typeface="Calibri" panose="020F0502020204030204" pitchFamily="34" charset="0"/>
                <a:cs typeface="Calibri" panose="020F0502020204030204" pitchFamily="34" charset="0"/>
              </a:rPr>
              <a:t>Students move to small groups to practice the words and phrases, until a comfort level is reached,</a:t>
            </a:r>
          </a:p>
        </p:txBody>
      </p:sp>
    </p:spTree>
    <p:extLst>
      <p:ext uri="{BB962C8B-B14F-4D97-AF65-F5344CB8AC3E}">
        <p14:creationId xmlns:p14="http://schemas.microsoft.com/office/powerpoint/2010/main" val="281559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C795-6519-035D-0FAF-B7EEED4ECC03}"/>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My process continued</a:t>
            </a:r>
          </a:p>
        </p:txBody>
      </p:sp>
      <p:sp>
        <p:nvSpPr>
          <p:cNvPr id="3" name="Content Placeholder 2">
            <a:extLst>
              <a:ext uri="{FF2B5EF4-FFF2-40B4-BE49-F238E27FC236}">
                <a16:creationId xmlns:a16="http://schemas.microsoft.com/office/drawing/2014/main" id="{34885ED0-6365-46C8-C851-0F413F4087C7}"/>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Students move to Kahoot and take a pretest in the main game module.</a:t>
            </a:r>
          </a:p>
          <a:p>
            <a:r>
              <a:rPr lang="en-US" dirty="0">
                <a:latin typeface="Calibri" panose="020F0502020204030204" pitchFamily="34" charset="0"/>
                <a:cs typeface="Calibri" panose="020F0502020204030204" pitchFamily="34" charset="0"/>
              </a:rPr>
              <a:t>I go over the scores, as there is immediate feedback</a:t>
            </a:r>
          </a:p>
          <a:p>
            <a:r>
              <a:rPr lang="en-US" dirty="0">
                <a:latin typeface="Calibri" panose="020F0502020204030204" pitchFamily="34" charset="0"/>
                <a:cs typeface="Calibri" panose="020F0502020204030204" pitchFamily="34" charset="0"/>
              </a:rPr>
              <a:t>We reteach words or phrases that the students are struggling to learn.</a:t>
            </a:r>
          </a:p>
          <a:p>
            <a:r>
              <a:rPr lang="en-US" dirty="0">
                <a:latin typeface="Calibri" panose="020F0502020204030204" pitchFamily="34" charset="0"/>
                <a:cs typeface="Calibri" panose="020F0502020204030204" pitchFamily="34" charset="0"/>
              </a:rPr>
              <a:t>Go to Kahoot and play Tallest Tower,  Color Kingdoms and then Treasure Trove</a:t>
            </a:r>
          </a:p>
          <a:p>
            <a:pPr marL="0" indent="0">
              <a:buNone/>
            </a:pPr>
            <a:r>
              <a:rPr lang="en-US" dirty="0">
                <a:latin typeface="Calibri" panose="020F0502020204030204" pitchFamily="34" charset="0"/>
                <a:cs typeface="Calibri" panose="020F0502020204030204" pitchFamily="34" charset="0"/>
              </a:rPr>
              <a:t>(this is where it gets competitive.  Tallest Tower and Color Kingdoms are group games.</a:t>
            </a:r>
          </a:p>
          <a:p>
            <a:pPr marL="0" indent="0">
              <a:buNone/>
            </a:pPr>
            <a:r>
              <a:rPr lang="en-US" dirty="0">
                <a:latin typeface="Calibri" panose="020F0502020204030204" pitchFamily="34" charset="0"/>
                <a:cs typeface="Calibri" panose="020F0502020204030204" pitchFamily="34" charset="0"/>
              </a:rPr>
              <a:t>Treasure Trove is individual players competing against classmates.)</a:t>
            </a:r>
          </a:p>
          <a:p>
            <a:pPr marL="0" indent="0">
              <a:buNone/>
            </a:pPr>
            <a:endParaRPr lang="en-US" dirty="0"/>
          </a:p>
        </p:txBody>
      </p:sp>
    </p:spTree>
    <p:extLst>
      <p:ext uri="{BB962C8B-B14F-4D97-AF65-F5344CB8AC3E}">
        <p14:creationId xmlns:p14="http://schemas.microsoft.com/office/powerpoint/2010/main" val="384844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D5CD-861C-F962-048F-75F9231E47B9}"/>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Quizlet</a:t>
            </a:r>
          </a:p>
        </p:txBody>
      </p:sp>
      <p:sp>
        <p:nvSpPr>
          <p:cNvPr id="3" name="Content Placeholder 2">
            <a:extLst>
              <a:ext uri="{FF2B5EF4-FFF2-40B4-BE49-F238E27FC236}">
                <a16:creationId xmlns:a16="http://schemas.microsoft.com/office/drawing/2014/main" id="{D105F7E8-BD4C-A060-D81A-CAAD533E8666}"/>
              </a:ext>
            </a:extLst>
          </p:cNvPr>
          <p:cNvSpPr>
            <a:spLocks noGrp="1"/>
          </p:cNvSpPr>
          <p:nvPr>
            <p:ph idx="1"/>
          </p:nvPr>
        </p:nvSpPr>
        <p:spPr>
          <a:xfrm>
            <a:off x="1451579" y="2015732"/>
            <a:ext cx="9762521" cy="4037749"/>
          </a:xfrm>
        </p:spPr>
        <p:txBody>
          <a:bodyPr>
            <a:normAutofit/>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Flashcards: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Quizlet offers a flashcard feature that allows students to learn phrases and vocabulary in a visually engaging way. The digital flashcards can include text and images, making it easier for reluctant learners to grasp the meaning of words.</a:t>
            </a:r>
          </a:p>
          <a:p>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018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48AF-FF00-2F79-26FA-3DE74A83AB5D}"/>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Quizlet</a:t>
            </a:r>
          </a:p>
        </p:txBody>
      </p:sp>
      <p:sp>
        <p:nvSpPr>
          <p:cNvPr id="3" name="Content Placeholder 2">
            <a:extLst>
              <a:ext uri="{FF2B5EF4-FFF2-40B4-BE49-F238E27FC236}">
                <a16:creationId xmlns:a16="http://schemas.microsoft.com/office/drawing/2014/main" id="{D9EE421D-3C02-60D7-BA29-A045C8B00ECD}"/>
              </a:ext>
            </a:extLst>
          </p:cNvPr>
          <p:cNvSpPr>
            <a:spLocks noGrp="1"/>
          </p:cNvSpPr>
          <p:nvPr>
            <p:ph idx="1"/>
          </p:nvPr>
        </p:nvSpPr>
        <p:spPr>
          <a:xfrm>
            <a:off x="1451579" y="2015732"/>
            <a:ext cx="6324601" cy="3450613"/>
          </a:xfrm>
        </p:spPr>
        <p:txBody>
          <a:bodyPr/>
          <a:lstStyle/>
          <a:p>
            <a:r>
              <a:rPr lang="en-US" sz="2000" kern="100" dirty="0">
                <a:effectLst/>
                <a:latin typeface="Calibri" panose="020F0502020204030204" pitchFamily="34" charset="0"/>
                <a:ea typeface="Calibri" panose="020F0502020204030204" pitchFamily="34" charset="0"/>
                <a:cs typeface="Calibri" panose="020F0502020204030204" pitchFamily="34" charset="0"/>
              </a:rPr>
              <a:t>2</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i="1" kern="100" dirty="0">
                <a:effectLst/>
                <a:latin typeface="Calibri" panose="020F0502020204030204" pitchFamily="34" charset="0"/>
                <a:ea typeface="Calibri" panose="020F0502020204030204" pitchFamily="34" charset="0"/>
                <a:cs typeface="Calibri" panose="020F0502020204030204" pitchFamily="34" charset="0"/>
              </a:rPr>
              <a:t>Games and Activities: </a:t>
            </a:r>
            <a:r>
              <a:rPr lang="en-US" sz="2800" kern="100" dirty="0">
                <a:effectLst/>
                <a:latin typeface="Calibri" panose="020F0502020204030204" pitchFamily="34" charset="0"/>
                <a:ea typeface="Calibri" panose="020F0502020204030204" pitchFamily="34" charset="0"/>
                <a:cs typeface="Calibri" panose="020F0502020204030204" pitchFamily="34" charset="0"/>
              </a:rPr>
              <a:t>Quizlet provides various interactive games and activities, such as matching games and quizzes. These activities transform the learning process into a fun challenge while reinforcing vocabulary and phrases.</a:t>
            </a:r>
          </a:p>
          <a:p>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9FAF5E0-F6F5-DD62-7A25-0D6984A8932A}"/>
              </a:ext>
            </a:extLst>
          </p:cNvPr>
          <p:cNvPicPr>
            <a:picLocks noChangeAspect="1"/>
          </p:cNvPicPr>
          <p:nvPr/>
        </p:nvPicPr>
        <p:blipFill>
          <a:blip r:embed="rId2"/>
          <a:stretch>
            <a:fillRect/>
          </a:stretch>
        </p:blipFill>
        <p:spPr>
          <a:xfrm>
            <a:off x="7776180" y="3060287"/>
            <a:ext cx="4225403" cy="1464296"/>
          </a:xfrm>
          <a:prstGeom prst="rect">
            <a:avLst/>
          </a:prstGeom>
        </p:spPr>
      </p:pic>
      <p:sp>
        <p:nvSpPr>
          <p:cNvPr id="6" name="TextBox 5">
            <a:extLst>
              <a:ext uri="{FF2B5EF4-FFF2-40B4-BE49-F238E27FC236}">
                <a16:creationId xmlns:a16="http://schemas.microsoft.com/office/drawing/2014/main" id="{1D21CFAF-C9E4-A7D0-FA3C-0CEB9FB48401}"/>
              </a:ext>
            </a:extLst>
          </p:cNvPr>
          <p:cNvSpPr txBox="1"/>
          <p:nvPr/>
        </p:nvSpPr>
        <p:spPr>
          <a:xfrm>
            <a:off x="1941207" y="5361784"/>
            <a:ext cx="9205763" cy="923330"/>
          </a:xfrm>
          <a:prstGeom prst="rect">
            <a:avLst/>
          </a:prstGeom>
          <a:noFill/>
        </p:spPr>
        <p:txBody>
          <a:bodyPr wrap="square">
            <a:spAutoFit/>
          </a:bodyPr>
          <a:lstStyle/>
          <a:p>
            <a:r>
              <a:rPr lang="en-US" dirty="0">
                <a:hlinkClick r:id="rId3"/>
              </a:rPr>
              <a:t>https://quizlet.com/770858295/phrases-group-1-getting-to-know-you-phrases-spanish-vietnamese-and-thai-flash-cards/?funnelUUID=6ae89b24-0f3c-47e0-b97c-1c8b7edb51d5</a:t>
            </a:r>
            <a:endParaRPr lang="en-US" dirty="0"/>
          </a:p>
          <a:p>
            <a:endParaRPr lang="en-US" dirty="0"/>
          </a:p>
        </p:txBody>
      </p:sp>
    </p:spTree>
    <p:extLst>
      <p:ext uri="{BB962C8B-B14F-4D97-AF65-F5344CB8AC3E}">
        <p14:creationId xmlns:p14="http://schemas.microsoft.com/office/powerpoint/2010/main" val="307596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7133-29F0-FFBD-AA47-C6864B1902EA}"/>
              </a:ext>
            </a:extLst>
          </p:cNvPr>
          <p:cNvSpPr>
            <a:spLocks noGrp="1"/>
          </p:cNvSpPr>
          <p:nvPr>
            <p:ph type="title"/>
          </p:nvPr>
        </p:nvSpPr>
        <p:spPr/>
        <p:txBody>
          <a:bodyPr/>
          <a:lstStyle/>
          <a:p>
            <a:r>
              <a:rPr lang="en-US" dirty="0" err="1"/>
              <a:t>QUizlet</a:t>
            </a:r>
            <a:endParaRPr lang="en-US" dirty="0"/>
          </a:p>
        </p:txBody>
      </p:sp>
      <p:sp>
        <p:nvSpPr>
          <p:cNvPr id="3" name="Content Placeholder 2">
            <a:extLst>
              <a:ext uri="{FF2B5EF4-FFF2-40B4-BE49-F238E27FC236}">
                <a16:creationId xmlns:a16="http://schemas.microsoft.com/office/drawing/2014/main" id="{8B603EFA-15E0-8DAE-0738-B16F35648206}"/>
              </a:ext>
            </a:extLst>
          </p:cNvPr>
          <p:cNvSpPr>
            <a:spLocks noGrp="1"/>
          </p:cNvSpPr>
          <p:nvPr>
            <p:ph idx="1"/>
          </p:nvPr>
        </p:nvSpPr>
        <p:spPr>
          <a:xfrm>
            <a:off x="1154147" y="1969237"/>
            <a:ext cx="5228190" cy="3450613"/>
          </a:xfrm>
        </p:spPr>
        <p:txBody>
          <a:bodyPr>
            <a:normAutofit/>
          </a:bodyPr>
          <a:lstStyle/>
          <a:p>
            <a:r>
              <a:rPr lang="en-US" sz="2800" dirty="0"/>
              <a:t>There are a variety of games that can be played.</a:t>
            </a:r>
          </a:p>
          <a:p>
            <a:r>
              <a:rPr lang="en-US" sz="2800" dirty="0"/>
              <a:t>Match is one game that my students enjoy.  They especially enjoy playing in teams, on the Promethean board.  </a:t>
            </a:r>
          </a:p>
        </p:txBody>
      </p:sp>
      <p:pic>
        <p:nvPicPr>
          <p:cNvPr id="4" name="Picture 3">
            <a:extLst>
              <a:ext uri="{FF2B5EF4-FFF2-40B4-BE49-F238E27FC236}">
                <a16:creationId xmlns:a16="http://schemas.microsoft.com/office/drawing/2014/main" id="{C9725509-E2DC-E6F6-695A-7CCF772B6E08}"/>
              </a:ext>
            </a:extLst>
          </p:cNvPr>
          <p:cNvPicPr>
            <a:picLocks noChangeAspect="1"/>
          </p:cNvPicPr>
          <p:nvPr/>
        </p:nvPicPr>
        <p:blipFill>
          <a:blip r:embed="rId2"/>
          <a:stretch>
            <a:fillRect/>
          </a:stretch>
        </p:blipFill>
        <p:spPr>
          <a:xfrm>
            <a:off x="6382337" y="2276015"/>
            <a:ext cx="5809663" cy="2837055"/>
          </a:xfrm>
          <a:prstGeom prst="rect">
            <a:avLst/>
          </a:prstGeom>
        </p:spPr>
      </p:pic>
    </p:spTree>
    <p:extLst>
      <p:ext uri="{BB962C8B-B14F-4D97-AF65-F5344CB8AC3E}">
        <p14:creationId xmlns:p14="http://schemas.microsoft.com/office/powerpoint/2010/main" val="352667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4A07-5EF4-93C7-84B5-6D094F78B7A2}"/>
              </a:ext>
            </a:extLst>
          </p:cNvPr>
          <p:cNvSpPr>
            <a:spLocks noGrp="1"/>
          </p:cNvSpPr>
          <p:nvPr>
            <p:ph type="title"/>
          </p:nvPr>
        </p:nvSpPr>
        <p:spPr/>
        <p:txBody>
          <a:bodyPr>
            <a:normAutofit fontScale="90000"/>
          </a:bodyPr>
          <a:lstStyle/>
          <a:p>
            <a:r>
              <a:rPr lang="en-US" sz="4000" dirty="0">
                <a:latin typeface="Calibri" panose="020F0502020204030204" pitchFamily="34" charset="0"/>
                <a:cs typeface="Calibri" panose="020F0502020204030204" pitchFamily="34" charset="0"/>
              </a:rPr>
              <a:t>Quizlet</a:t>
            </a:r>
            <a:br>
              <a:rPr lang="en-US" dirty="0"/>
            </a:br>
            <a:endParaRPr lang="en-US" dirty="0"/>
          </a:p>
        </p:txBody>
      </p:sp>
      <p:sp>
        <p:nvSpPr>
          <p:cNvPr id="3" name="Content Placeholder 2">
            <a:extLst>
              <a:ext uri="{FF2B5EF4-FFF2-40B4-BE49-F238E27FC236}">
                <a16:creationId xmlns:a16="http://schemas.microsoft.com/office/drawing/2014/main" id="{1C4148CE-A011-6115-E551-636FA56F0066}"/>
              </a:ext>
            </a:extLst>
          </p:cNvPr>
          <p:cNvSpPr>
            <a:spLocks noGrp="1"/>
          </p:cNvSpPr>
          <p:nvPr>
            <p:ph idx="1"/>
          </p:nvPr>
        </p:nvSpPr>
        <p:spPr>
          <a:xfrm>
            <a:off x="1451579" y="2015732"/>
            <a:ext cx="6545534" cy="3450613"/>
          </a:xfrm>
        </p:spPr>
        <p:txBody>
          <a:bodyPr>
            <a:normAutofit lnSpcReduction="10000"/>
          </a:bodyPr>
          <a:lstStyle/>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Quizlet is another valuable tool for gamifying the ESL learning experience. It focuses on vocabulary and terminology acquisition, making it particularly suitable for teaching phrases and vocabulary.</a:t>
            </a:r>
          </a:p>
          <a:p>
            <a:pPr marL="0" marR="0">
              <a:spcBef>
                <a:spcPts val="0"/>
              </a:spcBef>
              <a:spcAft>
                <a:spcPts val="0"/>
              </a:spcAft>
            </a:pPr>
            <a:r>
              <a:rPr lang="en-US" sz="2800" kern="100" dirty="0">
                <a:latin typeface="Calibri" panose="020F0502020204030204" pitchFamily="34" charset="0"/>
                <a:ea typeface="Calibri" panose="020F0502020204030204" pitchFamily="34" charset="0"/>
                <a:cs typeface="Calibri" panose="020F0502020204030204" pitchFamily="34" charset="0"/>
              </a:rPr>
              <a:t>Games can be played in groups or individually.</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B2DCB39-F491-F528-0798-CAF0208735B7}"/>
              </a:ext>
            </a:extLst>
          </p:cNvPr>
          <p:cNvPicPr>
            <a:picLocks noChangeAspect="1"/>
          </p:cNvPicPr>
          <p:nvPr/>
        </p:nvPicPr>
        <p:blipFill>
          <a:blip r:embed="rId2"/>
          <a:stretch>
            <a:fillRect/>
          </a:stretch>
        </p:blipFill>
        <p:spPr>
          <a:xfrm>
            <a:off x="8152096" y="2015732"/>
            <a:ext cx="3689899" cy="2257764"/>
          </a:xfrm>
          <a:prstGeom prst="rect">
            <a:avLst/>
          </a:prstGeom>
        </p:spPr>
      </p:pic>
    </p:spTree>
    <p:extLst>
      <p:ext uri="{BB962C8B-B14F-4D97-AF65-F5344CB8AC3E}">
        <p14:creationId xmlns:p14="http://schemas.microsoft.com/office/powerpoint/2010/main" val="32210972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1235</TotalTime>
  <Words>887</Words>
  <Application>Microsoft Macintosh PowerPoint</Application>
  <PresentationFormat>Widescreen</PresentationFormat>
  <Paragraphs>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Gill Sans MT</vt:lpstr>
      <vt:lpstr>Gallery</vt:lpstr>
      <vt:lpstr>Gamifying the Classroom</vt:lpstr>
      <vt:lpstr>What is it?</vt:lpstr>
      <vt:lpstr>How did this happen?</vt:lpstr>
      <vt:lpstr>My process</vt:lpstr>
      <vt:lpstr>My process continued</vt:lpstr>
      <vt:lpstr>Quizlet</vt:lpstr>
      <vt:lpstr>Quizlet</vt:lpstr>
      <vt:lpstr>QUizlet</vt:lpstr>
      <vt:lpstr>Quizlet </vt:lpstr>
      <vt:lpstr>quizlet</vt:lpstr>
      <vt:lpstr>Quizlet</vt:lpstr>
      <vt:lpstr>Kahoot</vt:lpstr>
      <vt:lpstr>Kahoot</vt:lpstr>
      <vt:lpstr>Kahoot</vt:lpstr>
      <vt:lpstr>Kahoot</vt:lpstr>
      <vt:lpstr>Kahoot</vt:lpstr>
      <vt:lpstr>Kahoot</vt:lpstr>
      <vt:lpstr>Kahoot</vt:lpstr>
      <vt:lpstr>Let’s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Gamifying the Classroom</dc:title>
  <dc:creator>Terri Anderson-Schlader</dc:creator>
  <cp:lastModifiedBy>Terri Anderson-Schlader</cp:lastModifiedBy>
  <cp:revision>11</cp:revision>
  <dcterms:created xsi:type="dcterms:W3CDTF">2023-11-11T17:35:43Z</dcterms:created>
  <dcterms:modified xsi:type="dcterms:W3CDTF">2023-11-14T15:02:14Z</dcterms:modified>
</cp:coreProperties>
</file>