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erriweather Light"/>
      <p:regular r:id="rId12"/>
      <p:bold r:id="rId13"/>
      <p:italic r:id="rId14"/>
      <p:boldItalic r:id="rId15"/>
    </p:embeddedFont>
    <p:embeddedFont>
      <p:font typeface="Abril Fatface"/>
      <p:regular r:id="rId16"/>
    </p:embeddedFont>
    <p:embeddedFont>
      <p:font typeface="Vidaloka"/>
      <p:regular r:id="rId17"/>
    </p:embeddedFont>
    <p:embeddedFont>
      <p:font typeface="Candara"/>
      <p:regular r:id="rId18"/>
      <p:bold r:id="rId19"/>
      <p:italic r:id="rId20"/>
      <p:boldItalic r:id="rId21"/>
    </p:embeddedFon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italic.fntdata"/><Relationship Id="rId22" Type="http://schemas.openxmlformats.org/officeDocument/2006/relationships/font" Target="fonts/Merriweather-regular.fntdata"/><Relationship Id="rId21" Type="http://schemas.openxmlformats.org/officeDocument/2006/relationships/font" Target="fonts/Candara-boldItalic.fntdata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erriweath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erriweatherLight-bold.fntdata"/><Relationship Id="rId12" Type="http://schemas.openxmlformats.org/officeDocument/2006/relationships/font" Target="fonts/MerriweatherLight-regular.fntdata"/><Relationship Id="rId15" Type="http://schemas.openxmlformats.org/officeDocument/2006/relationships/font" Target="fonts/MerriweatherLight-boldItalic.fntdata"/><Relationship Id="rId14" Type="http://schemas.openxmlformats.org/officeDocument/2006/relationships/font" Target="fonts/MerriweatherLight-italic.fntdata"/><Relationship Id="rId17" Type="http://schemas.openxmlformats.org/officeDocument/2006/relationships/font" Target="fonts/Vidaloka-regular.fntdata"/><Relationship Id="rId16" Type="http://schemas.openxmlformats.org/officeDocument/2006/relationships/font" Target="fonts/AbrilFatface-regular.fntdata"/><Relationship Id="rId19" Type="http://schemas.openxmlformats.org/officeDocument/2006/relationships/font" Target="fonts/Candara-bold.fntdata"/><Relationship Id="rId18" Type="http://schemas.openxmlformats.org/officeDocument/2006/relationships/font" Target="fonts/Canda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91480ea5e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91480ea5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1480ea5e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1480ea5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4d8c5d12f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4d8c5d12f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517975" y="1257750"/>
            <a:ext cx="6108000" cy="2628000"/>
          </a:xfrm>
          <a:prstGeom prst="rect">
            <a:avLst/>
          </a:prstGeom>
          <a:effectLst>
            <a:outerShdw blurRad="85725"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 rtl="0" algn="ctr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 rtl="0" algn="ctr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b="1" i="1" sz="24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00" name="Google Shape;100;p9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fmla="val 74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rotWithShape="0" algn="bl" dir="5400000" dist="38100">
                <a:schemeClr val="dk1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b="0" l="0" r="22480" t="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b="0" l="0" r="0"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 l="0" r="0" t="0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rect b="b" l="l" r="r" t="t"/>
              <a:pathLst>
                <a:path extrusionOk="0" h="99753" w="130979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none"/>
              <a:tailEnd len="sm" w="sm" type="oval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cap="flat" cmpd="sng" w="9525">
              <a:solidFill>
                <a:srgbClr val="E6DCD2"/>
              </a:solidFill>
              <a:prstDash val="solid"/>
              <a:round/>
              <a:headEnd len="sm" w="sm" type="oval"/>
              <a:tailEnd len="sm" w="sm" type="none"/>
            </a:ln>
          </p:spPr>
        </p:cxnSp>
      </p:grpSp>
      <p:sp>
        <p:nvSpPr>
          <p:cNvPr id="114" name="Google Shape;114;p10"/>
          <p:cNvSpPr txBox="1"/>
          <p:nvPr>
            <p:ph idx="1" type="body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babbel.com/en/magazine/countries-with-the-most-languages-in-the-world-multilingua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languages.org/bilingual.php" TargetMode="External"/><Relationship Id="rId4" Type="http://schemas.openxmlformats.org/officeDocument/2006/relationships/hyperlink" Target="https://ilanguages.org/bilingual.php" TargetMode="External"/><Relationship Id="rId5" Type="http://schemas.openxmlformats.org/officeDocument/2006/relationships/hyperlink" Target="https://data.census.gov/cedsci/table?tid=ACSDP5Y2019.DP02&amp;hidePreview=true" TargetMode="External"/><Relationship Id="rId6" Type="http://schemas.openxmlformats.org/officeDocument/2006/relationships/hyperlink" Target="https://data.census.gov/cedsci/table?tid=ACSDP5Y2019.DP02&amp;hidePreview=tru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ottawa.ca/clmc/55-bilingual-countries-wor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ctrTitle"/>
          </p:nvPr>
        </p:nvSpPr>
        <p:spPr>
          <a:xfrm>
            <a:off x="1517975" y="1257750"/>
            <a:ext cx="5053800" cy="204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ndara"/>
              <a:buNone/>
            </a:pPr>
            <a:r>
              <a:rPr lang="en" sz="5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Code-Switching: 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5248800" y="3361175"/>
            <a:ext cx="391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Megan Winckler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Missy Slaathaug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Dakota TESOL Fall 2023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idx="4294967295" type="ctrTitle"/>
          </p:nvPr>
        </p:nvSpPr>
        <p:spPr>
          <a:xfrm>
            <a:off x="1184200" y="1209700"/>
            <a:ext cx="6336000" cy="1054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First, some thoughts on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Multilingualism</a:t>
            </a:r>
            <a:endParaRPr sz="4300"/>
          </a:p>
        </p:txBody>
      </p:sp>
      <p:sp>
        <p:nvSpPr>
          <p:cNvPr id="130" name="Google Shape;130;p13"/>
          <p:cNvSpPr txBox="1"/>
          <p:nvPr>
            <p:ph idx="4294967295" type="subTitle"/>
          </p:nvPr>
        </p:nvSpPr>
        <p:spPr>
          <a:xfrm>
            <a:off x="1480125" y="2351625"/>
            <a:ext cx="6597300" cy="23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MUCH of the world is bi-lingual, if not multilingual. 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We think this is almost miraculous - but it’s not.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Think back to basics of first and second language acquisition:  We are HARD-WIRED to learn a language - and we are hard-wired to learn more than one if our environment offers it.</a:t>
            </a:r>
            <a:endParaRPr b="1" sz="1600"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2054775" y="1406300"/>
            <a:ext cx="5355900" cy="2572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/>
              <a:t>Before we discuss </a:t>
            </a:r>
            <a:r>
              <a:rPr lang="en" sz="1600"/>
              <a:t>multilingual</a:t>
            </a:r>
            <a:r>
              <a:rPr lang="en" sz="1600"/>
              <a:t> </a:t>
            </a:r>
            <a:r>
              <a:rPr lang="en" sz="1600"/>
              <a:t>countries</a:t>
            </a:r>
            <a:r>
              <a:rPr lang="en" sz="1600"/>
              <a:t>, it’s worth establishing that we’re talking about most countries in the world.  </a:t>
            </a:r>
            <a:r>
              <a:rPr lang="en" sz="1600"/>
              <a:t>Many</a:t>
            </a:r>
            <a:r>
              <a:rPr lang="en" sz="1600"/>
              <a:t> of us who grew up in a monolingual country assume learning a second </a:t>
            </a:r>
            <a:r>
              <a:rPr lang="en" sz="1600"/>
              <a:t>language</a:t>
            </a:r>
            <a:r>
              <a:rPr lang="en" sz="1600"/>
              <a:t> is an </a:t>
            </a:r>
            <a:r>
              <a:rPr lang="en" sz="1600"/>
              <a:t>adventurous</a:t>
            </a:r>
            <a:r>
              <a:rPr lang="en" sz="1600"/>
              <a:t> journey that transgresses the </a:t>
            </a:r>
            <a:r>
              <a:rPr lang="en" sz="1600"/>
              <a:t>boundaries</a:t>
            </a:r>
            <a:r>
              <a:rPr lang="en" sz="1600"/>
              <a:t> of our culture, but for many people around the world, the use of a second or even a </a:t>
            </a:r>
            <a:r>
              <a:rPr lang="en" sz="1600"/>
              <a:t>third</a:t>
            </a:r>
            <a:r>
              <a:rPr lang="en" sz="1600"/>
              <a:t> language is simply part of normal everyday life.  </a:t>
            </a:r>
            <a:endParaRPr sz="1600"/>
          </a:p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691700" y="3831150"/>
            <a:ext cx="57606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erriweather Light"/>
                <a:ea typeface="Merriweather Light"/>
                <a:cs typeface="Merriweather Light"/>
                <a:sym typeface="Merriweather Light"/>
                <a:hlinkClick r:id="rId3"/>
              </a:rPr>
              <a:t>Which are the Most Multilingual Countries in the World?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">
                <a:latin typeface="Merriweather Light"/>
                <a:ea typeface="Merriweather Light"/>
                <a:cs typeface="Merriweather Light"/>
                <a:sym typeface="Merriweather Light"/>
              </a:rPr>
              <a:t>Babbel Magazine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Officially bilingual . . .</a:t>
            </a:r>
            <a:endParaRPr/>
          </a:p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55 countries in the world are officially bilingual.  </a:t>
            </a:r>
            <a:endParaRPr/>
          </a:p>
        </p:txBody>
      </p:sp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</a:t>
            </a:r>
            <a:r>
              <a:rPr lang="en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rgbClr val="3D45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approximately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3.3 billion bilingual people worldwide,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accounting for </a:t>
            </a:r>
            <a:r>
              <a:rPr b="1"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population.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According to the</a:t>
            </a:r>
            <a:r>
              <a:rPr lang="en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rgbClr val="3D4594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U.S. Census Bureau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21.6% of people in the US speak a language other than English at home. That’s 1 in every 5 adults.  This is very low compared to many other countries. </a:t>
            </a:r>
            <a:endParaRPr sz="1800"/>
          </a:p>
        </p:txBody>
      </p:sp>
      <p:sp>
        <p:nvSpPr>
          <p:cNvPr id="152" name="Google Shape;152;p16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there is a choice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multilingual speakers choose? 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Typical interactions between typical participants in typical settings. 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consider three defining social factors: 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participants, setting and topic. 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Look at the</a:t>
            </a:r>
            <a:r>
              <a:rPr b="1"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DOMAINS </a:t>
            </a: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of language use - 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Family, Friendship, Religion, Education, Employment, Official Business</a:t>
            </a:r>
            <a:endParaRPr sz="18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5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(much of this is done unconsciously for the most part, of course…)</a:t>
            </a:r>
            <a:endParaRPr i="1" sz="1700"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5" name="Google Shape;165;p18"/>
          <p:cNvSpPr txBox="1"/>
          <p:nvPr>
            <p:ph idx="12" type="sldNum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1785000" y="1777225"/>
            <a:ext cx="5657100" cy="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D459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https://www.uottawa.ca/clmc/55-bilingual-countries-world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